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81" r:id="rId5"/>
    <p:sldMasterId id="2147493798" r:id="rId6"/>
    <p:sldMasterId id="2147493811" r:id="rId7"/>
    <p:sldMasterId id="2147493822" r:id="rId8"/>
    <p:sldMasterId id="2147493836" r:id="rId9"/>
    <p:sldMasterId id="2147493844" r:id="rId10"/>
    <p:sldMasterId id="2147493860" r:id="rId11"/>
  </p:sldMasterIdLst>
  <p:notesMasterIdLst>
    <p:notesMasterId r:id="rId116"/>
  </p:notesMasterIdLst>
  <p:handoutMasterIdLst>
    <p:handoutMasterId r:id="rId117"/>
  </p:handoutMasterIdLst>
  <p:sldIdLst>
    <p:sldId id="854" r:id="rId12"/>
    <p:sldId id="1047" r:id="rId13"/>
    <p:sldId id="1210" r:id="rId14"/>
    <p:sldId id="1212" r:id="rId15"/>
    <p:sldId id="1213" r:id="rId16"/>
    <p:sldId id="1207" r:id="rId17"/>
    <p:sldId id="576" r:id="rId18"/>
    <p:sldId id="258" r:id="rId19"/>
    <p:sldId id="260" r:id="rId20"/>
    <p:sldId id="551" r:id="rId21"/>
    <p:sldId id="374" r:id="rId22"/>
    <p:sldId id="552" r:id="rId23"/>
    <p:sldId id="375" r:id="rId24"/>
    <p:sldId id="553" r:id="rId25"/>
    <p:sldId id="466" r:id="rId26"/>
    <p:sldId id="473" r:id="rId27"/>
    <p:sldId id="383" r:id="rId28"/>
    <p:sldId id="457" r:id="rId29"/>
    <p:sldId id="384" r:id="rId30"/>
    <p:sldId id="385" r:id="rId31"/>
    <p:sldId id="386" r:id="rId32"/>
    <p:sldId id="456" r:id="rId33"/>
    <p:sldId id="389" r:id="rId34"/>
    <p:sldId id="390" r:id="rId35"/>
    <p:sldId id="631" r:id="rId36"/>
    <p:sldId id="561" r:id="rId37"/>
    <p:sldId id="562" r:id="rId38"/>
    <p:sldId id="563" r:id="rId39"/>
    <p:sldId id="565" r:id="rId40"/>
    <p:sldId id="566" r:id="rId41"/>
    <p:sldId id="632" r:id="rId42"/>
    <p:sldId id="531" r:id="rId43"/>
    <p:sldId id="633" r:id="rId44"/>
    <p:sldId id="573" r:id="rId45"/>
    <p:sldId id="568" r:id="rId46"/>
    <p:sldId id="1152" r:id="rId47"/>
    <p:sldId id="634" r:id="rId48"/>
    <p:sldId id="636" r:id="rId49"/>
    <p:sldId id="1208" r:id="rId50"/>
    <p:sldId id="637" r:id="rId51"/>
    <p:sldId id="259" r:id="rId52"/>
    <p:sldId id="335" r:id="rId53"/>
    <p:sldId id="1209" r:id="rId54"/>
    <p:sldId id="638" r:id="rId55"/>
    <p:sldId id="348" r:id="rId56"/>
    <p:sldId id="279" r:id="rId57"/>
    <p:sldId id="284" r:id="rId58"/>
    <p:sldId id="287" r:id="rId59"/>
    <p:sldId id="642" r:id="rId60"/>
    <p:sldId id="289" r:id="rId61"/>
    <p:sldId id="1162" r:id="rId62"/>
    <p:sldId id="293" r:id="rId63"/>
    <p:sldId id="292" r:id="rId64"/>
    <p:sldId id="294" r:id="rId65"/>
    <p:sldId id="1163" r:id="rId66"/>
    <p:sldId id="1166" r:id="rId67"/>
    <p:sldId id="302" r:id="rId68"/>
    <p:sldId id="337" r:id="rId69"/>
    <p:sldId id="305" r:id="rId70"/>
    <p:sldId id="649" r:id="rId71"/>
    <p:sldId id="306" r:id="rId72"/>
    <p:sldId id="339" r:id="rId73"/>
    <p:sldId id="340" r:id="rId74"/>
    <p:sldId id="1214" r:id="rId75"/>
    <p:sldId id="440" r:id="rId76"/>
    <p:sldId id="441" r:id="rId77"/>
    <p:sldId id="1215" r:id="rId78"/>
    <p:sldId id="442" r:id="rId79"/>
    <p:sldId id="443" r:id="rId80"/>
    <p:sldId id="444" r:id="rId81"/>
    <p:sldId id="445" r:id="rId82"/>
    <p:sldId id="446" r:id="rId83"/>
    <p:sldId id="1216" r:id="rId84"/>
    <p:sldId id="447" r:id="rId85"/>
    <p:sldId id="1170" r:id="rId86"/>
    <p:sldId id="1199" r:id="rId87"/>
    <p:sldId id="1200" r:id="rId88"/>
    <p:sldId id="1201" r:id="rId89"/>
    <p:sldId id="1202" r:id="rId90"/>
    <p:sldId id="1203" r:id="rId91"/>
    <p:sldId id="1205" r:id="rId92"/>
    <p:sldId id="1206" r:id="rId93"/>
    <p:sldId id="1204" r:id="rId94"/>
    <p:sldId id="1153" r:id="rId95"/>
    <p:sldId id="877" r:id="rId96"/>
    <p:sldId id="884" r:id="rId97"/>
    <p:sldId id="1095" r:id="rId98"/>
    <p:sldId id="1089" r:id="rId99"/>
    <p:sldId id="1090" r:id="rId100"/>
    <p:sldId id="1091" r:id="rId101"/>
    <p:sldId id="1099" r:id="rId102"/>
    <p:sldId id="1101" r:id="rId103"/>
    <p:sldId id="1100" r:id="rId104"/>
    <p:sldId id="1083" r:id="rId105"/>
    <p:sldId id="1097" r:id="rId106"/>
    <p:sldId id="838" r:id="rId107"/>
    <p:sldId id="839" r:id="rId108"/>
    <p:sldId id="275" r:id="rId109"/>
    <p:sldId id="460" r:id="rId110"/>
    <p:sldId id="815" r:id="rId111"/>
    <p:sldId id="811" r:id="rId112"/>
    <p:sldId id="480" r:id="rId113"/>
    <p:sldId id="819" r:id="rId114"/>
    <p:sldId id="1217" r:id="rId11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3" autoAdjust="0"/>
    <p:restoredTop sz="97000"/>
  </p:normalViewPr>
  <p:slideViewPr>
    <p:cSldViewPr snapToObjects="1">
      <p:cViewPr varScale="1">
        <p:scale>
          <a:sx n="150" d="100"/>
          <a:sy n="150" d="100"/>
        </p:scale>
        <p:origin x="282" y="10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1530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handoutMaster" Target="handoutMasters/handoutMaster1.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presProps" Target="presProp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viewProps" Target="viewProps.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11/18/2021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0886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3356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6186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4685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558427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22735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54252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7567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319207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44911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225059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94197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65813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502267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49651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829662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99663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20712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83769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88397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47477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20977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66847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57700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882187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804553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30908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60325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46763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335026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47620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99678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6A48278F-1CF2-4C20-9F87-85520FC945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p:cNvSpPr>
            <a:spLocks noGrp="1" noRot="1" noChangeAspect="1" noChangeArrowheads="1" noTextEdit="1"/>
          </p:cNvSpPr>
          <p:nvPr>
            <p:ph type="sldImg"/>
          </p:nvPr>
        </p:nvSpPr>
        <p:spPr>
          <a:xfrm>
            <a:off x="1177925" y="695325"/>
            <a:ext cx="4641850" cy="3481388"/>
          </a:xfrm>
          <a:ln/>
        </p:spPr>
      </p:sp>
      <p:sp>
        <p:nvSpPr>
          <p:cNvPr id="11162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89042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844FD9B-FA56-471A-AC29-AFD38B1326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xfrm>
            <a:off x="404813" y="695325"/>
            <a:ext cx="6188075" cy="3481388"/>
          </a:xfrm>
          <a:ln/>
        </p:spPr>
      </p:sp>
      <p:sp>
        <p:nvSpPr>
          <p:cNvPr id="11264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6589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7E32EFA-99EE-40E3-9AB5-36B847B8CD1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p:cNvSpPr>
            <a:spLocks noGrp="1" noRot="1" noChangeAspect="1" noChangeArrowheads="1" noTextEdit="1"/>
          </p:cNvSpPr>
          <p:nvPr>
            <p:ph type="sldImg"/>
          </p:nvPr>
        </p:nvSpPr>
        <p:spPr>
          <a:xfrm>
            <a:off x="1177925" y="695325"/>
            <a:ext cx="4641850" cy="3481388"/>
          </a:xfrm>
          <a:ln/>
        </p:spPr>
      </p:sp>
      <p:sp>
        <p:nvSpPr>
          <p:cNvPr id="11366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387814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921C07DE-DA20-4217-B91C-55FA724E7BD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xfrm>
            <a:off x="1177925" y="695325"/>
            <a:ext cx="4641850" cy="3481388"/>
          </a:xfrm>
          <a:ln/>
        </p:spPr>
      </p:sp>
      <p:sp>
        <p:nvSpPr>
          <p:cNvPr id="11469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12834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D17C4D0E-10BE-41E0-A0AF-FD2B0011F8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5715" name="Rectangle 2"/>
          <p:cNvSpPr>
            <a:spLocks noGrp="1" noRot="1" noChangeAspect="1" noChangeArrowheads="1" noTextEdit="1"/>
          </p:cNvSpPr>
          <p:nvPr>
            <p:ph type="sldImg"/>
          </p:nvPr>
        </p:nvSpPr>
        <p:spPr>
          <a:xfrm>
            <a:off x="1177925" y="695325"/>
            <a:ext cx="4641850" cy="3481388"/>
          </a:xfrm>
          <a:ln/>
        </p:spPr>
      </p:sp>
      <p:sp>
        <p:nvSpPr>
          <p:cNvPr id="11571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4943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15C7E4C-29A1-4ED6-8D81-6DB7BB775B7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6739" name="Rectangle 2"/>
          <p:cNvSpPr>
            <a:spLocks noGrp="1" noRot="1" noChangeAspect="1" noChangeArrowheads="1" noTextEdit="1"/>
          </p:cNvSpPr>
          <p:nvPr>
            <p:ph type="sldImg"/>
          </p:nvPr>
        </p:nvSpPr>
        <p:spPr>
          <a:xfrm>
            <a:off x="1177925" y="695325"/>
            <a:ext cx="4641850" cy="3481388"/>
          </a:xfrm>
          <a:ln/>
        </p:spPr>
      </p:sp>
      <p:sp>
        <p:nvSpPr>
          <p:cNvPr id="11674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1558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AAEC5DC-5E4F-4639-8D2D-6BB23BF965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3" name="Rectangle 2"/>
          <p:cNvSpPr>
            <a:spLocks noGrp="1" noRot="1" noChangeAspect="1" noChangeArrowheads="1" noTextEdit="1"/>
          </p:cNvSpPr>
          <p:nvPr>
            <p:ph type="sldImg"/>
          </p:nvPr>
        </p:nvSpPr>
        <p:spPr>
          <a:xfrm>
            <a:off x="1176338" y="693738"/>
            <a:ext cx="4643437" cy="3482975"/>
          </a:xfrm>
          <a:ln/>
        </p:spPr>
      </p:sp>
      <p:sp>
        <p:nvSpPr>
          <p:cNvPr id="117764" name="Rectangle 3"/>
          <p:cNvSpPr>
            <a:spLocks noGrp="1" noChangeArrowheads="1"/>
          </p:cNvSpPr>
          <p:nvPr>
            <p:ph type="body" idx="1"/>
          </p:nvPr>
        </p:nvSpPr>
        <p:spPr>
          <a:xfrm>
            <a:off x="931414" y="4410392"/>
            <a:ext cx="5134874" cy="41789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45904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97A450BD-08BE-4C06-8125-BBFA1D5AB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7" name="Rectangle 2"/>
          <p:cNvSpPr>
            <a:spLocks noGrp="1" noRot="1" noChangeAspect="1" noChangeArrowheads="1" noTextEdit="1"/>
          </p:cNvSpPr>
          <p:nvPr>
            <p:ph type="sldImg"/>
          </p:nvPr>
        </p:nvSpPr>
        <p:spPr>
          <a:xfrm>
            <a:off x="404813" y="695325"/>
            <a:ext cx="6188075" cy="3481388"/>
          </a:xfrm>
          <a:ln/>
        </p:spPr>
      </p:sp>
      <p:sp>
        <p:nvSpPr>
          <p:cNvPr id="11878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663393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75</a:t>
            </a:fld>
            <a:endParaRPr lang="en-US" altLang="en-US"/>
          </a:p>
        </p:txBody>
      </p:sp>
    </p:spTree>
    <p:extLst>
      <p:ext uri="{BB962C8B-B14F-4D97-AF65-F5344CB8AC3E}">
        <p14:creationId xmlns:p14="http://schemas.microsoft.com/office/powerpoint/2010/main" val="430108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9454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14671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70971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A3F274-ADFB-4FD5-B757-CBCB08A81F9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1979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11/18/2021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11/18/2021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5220830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712863733"/>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11345656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37880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3409752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11/18/2021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639756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11/18/2021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349477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11/18/2021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26401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2923680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224192417"/>
      </p:ext>
    </p:extLst>
  </p:cSld>
  <p:clrMapOvr>
    <a:masterClrMapping/>
  </p:clrMapOvr>
  <p:transition spd="med">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293081767"/>
      </p:ext>
    </p:extLst>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833760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73917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8978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1640188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1362677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946358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11/18/2021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2155622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31980795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1756986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2662078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2759513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7889576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14363814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13575288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8790280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0097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5544717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11/18/2021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404256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11/18/2021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16437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420731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7234281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571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19542735"/>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1598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3950738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22624562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778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34288558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34159613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34498106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21520126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33663730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4108828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11586085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16311988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5147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140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7239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44770" y="4366022"/>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528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91973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628798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951650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5237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1781052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8352877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676177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67336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973255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765986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973134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em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4.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3.jpe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9"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3.jpeg"/><Relationship Id="rId2" Type="http://schemas.openxmlformats.org/officeDocument/2006/relationships/slideLayout" Target="../slideLayouts/slideLayout67.xml"/><Relationship Id="rId16" Type="http://schemas.openxmlformats.org/officeDocument/2006/relationships/theme" Target="../theme/theme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10: NoSQL, Module II, Module IV-1</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11/18/2021</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6" r:id="rId8"/>
    <p:sldLayoutId id="2147493807" r:id="rId9"/>
    <p:sldLayoutId id="2147493810" r:id="rId10"/>
    <p:sldLayoutId id="2147493873" r:id="rId11"/>
    <p:sldLayoutId id="2147493874"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3327183969"/>
      </p:ext>
    </p:extLst>
  </p:cSld>
  <p:clrMap bg1="lt1" tx1="dk1" bg2="lt2" tx2="dk2" accent1="accent1" accent2="accent2" accent3="accent3" accent4="accent4" accent5="accent5" accent6="accent6" hlink="hlink" folHlink="folHlink"/>
  <p:sldLayoutIdLst>
    <p:sldLayoutId id="2147493812" r:id="rId1"/>
    <p:sldLayoutId id="2147493813" r:id="rId2"/>
    <p:sldLayoutId id="2147493814" r:id="rId3"/>
    <p:sldLayoutId id="2147493815" r:id="rId4"/>
    <p:sldLayoutId id="2147493816" r:id="rId5"/>
    <p:sldLayoutId id="2147493817" r:id="rId6"/>
    <p:sldLayoutId id="2147493818" r:id="rId7"/>
    <p:sldLayoutId id="2147493819" r:id="rId8"/>
    <p:sldLayoutId id="2147493820" r:id="rId9"/>
    <p:sldLayoutId id="2147493821"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5"/>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0835257"/>
      </p:ext>
    </p:extLst>
  </p:cSld>
  <p:clrMap bg1="lt1" tx1="dk1" bg2="lt2" tx2="dk2" accent1="accent1" accent2="accent2" accent3="accent3" accent4="accent4" accent5="accent5" accent6="accent6" hlink="hlink" folHlink="folHlink"/>
  <p:sldLayoutIdLst>
    <p:sldLayoutId id="2147493823" r:id="rId1"/>
    <p:sldLayoutId id="2147493824" r:id="rId2"/>
    <p:sldLayoutId id="2147493825" r:id="rId3"/>
    <p:sldLayoutId id="2147493826" r:id="rId4"/>
    <p:sldLayoutId id="2147493827" r:id="rId5"/>
    <p:sldLayoutId id="2147493828" r:id="rId6"/>
    <p:sldLayoutId id="2147493829" r:id="rId7"/>
    <p:sldLayoutId id="2147493830" r:id="rId8"/>
    <p:sldLayoutId id="2147493831" r:id="rId9"/>
    <p:sldLayoutId id="2147493832" r:id="rId10"/>
    <p:sldLayoutId id="2147493833" r:id="rId11"/>
    <p:sldLayoutId id="2147493834" r:id="rId12"/>
    <p:sldLayoutId id="2147493835"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10:</a:t>
            </a:r>
            <a:r>
              <a:rPr lang="en-US" altLang="en-US" sz="1050" i="1" baseline="0" dirty="0">
                <a:solidFill>
                  <a:schemeClr val="bg1"/>
                </a:solidFill>
              </a:rPr>
              <a:t> Query Processing,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207229940"/>
      </p:ext>
    </p:extLst>
  </p:cSld>
  <p:clrMap bg1="lt1" tx1="dk1" bg2="lt2" tx2="dk2" accent1="accent1" accent2="accent2" accent3="accent3" accent4="accent4" accent5="accent5" accent6="accent6" hlink="hlink" folHlink="folHlink"/>
  <p:sldLayoutIdLst>
    <p:sldLayoutId id="2147493837" r:id="rId1"/>
    <p:sldLayoutId id="2147493838" r:id="rId2"/>
    <p:sldLayoutId id="2147493839" r:id="rId3"/>
    <p:sldLayoutId id="2147493840" r:id="rId4"/>
    <p:sldLayoutId id="2147493841" r:id="rId5"/>
    <p:sldLayoutId id="2147493842" r:id="rId6"/>
    <p:sldLayoutId id="214749384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7"/>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453561"/>
      </p:ext>
    </p:extLst>
  </p:cSld>
  <p:clrMap bg1="lt1" tx1="dk1" bg2="lt2" tx2="dk2" accent1="accent1" accent2="accent2" accent3="accent3" accent4="accent4" accent5="accent5" accent6="accent6" hlink="hlink" folHlink="folHlink"/>
  <p:sldLayoutIdLst>
    <p:sldLayoutId id="2147493845" r:id="rId1"/>
    <p:sldLayoutId id="2147493846" r:id="rId2"/>
    <p:sldLayoutId id="2147493847" r:id="rId3"/>
    <p:sldLayoutId id="2147493848" r:id="rId4"/>
    <p:sldLayoutId id="2147493849" r:id="rId5"/>
    <p:sldLayoutId id="2147493850" r:id="rId6"/>
    <p:sldLayoutId id="2147493851" r:id="rId7"/>
    <p:sldLayoutId id="2147493852" r:id="rId8"/>
    <p:sldLayoutId id="2147493853" r:id="rId9"/>
    <p:sldLayoutId id="2147493854" r:id="rId10"/>
    <p:sldLayoutId id="2147493855" r:id="rId11"/>
    <p:sldLayoutId id="2147493856" r:id="rId12"/>
    <p:sldLayoutId id="2147493857" r:id="rId13"/>
    <p:sldLayoutId id="2147493858" r:id="rId14"/>
    <p:sldLayoutId id="2147493859" r:id="rId15"/>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7.</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5722047"/>
      </p:ext>
    </p:extLst>
  </p:cSld>
  <p:clrMap bg1="lt1" tx1="dk1" bg2="lt2" tx2="dk2" accent1="accent1" accent2="accent2" accent3="accent3" accent4="accent4" accent5="accent5" accent6="accent6" hlink="hlink" folHlink="folHlink"/>
  <p:sldLayoutIdLst>
    <p:sldLayoutId id="2147493861" r:id="rId1"/>
    <p:sldLayoutId id="2147493862" r:id="rId2"/>
    <p:sldLayoutId id="2147493863" r:id="rId3"/>
    <p:sldLayoutId id="2147493864" r:id="rId4"/>
    <p:sldLayoutId id="2147493865" r:id="rId5"/>
    <p:sldLayoutId id="2147493866" r:id="rId6"/>
    <p:sldLayoutId id="2147493867" r:id="rId7"/>
    <p:sldLayoutId id="2147493868" r:id="rId8"/>
    <p:sldLayoutId id="2147493869" r:id="rId9"/>
    <p:sldLayoutId id="2147493870" r:id="rId10"/>
    <p:sldLayoutId id="2147493871" r:id="rId11"/>
    <p:sldLayoutId id="214749387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tiff"/><Relationship Id="rId4" Type="http://schemas.openxmlformats.org/officeDocument/2006/relationships/image" Target="../media/image66.png"/></Relationships>
</file>

<file path=ppt/slides/_rels/slide101.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59.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0.xml"/><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7.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image" Target="../media/image27.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7.xml"/><Relationship Id="rId1" Type="http://schemas.openxmlformats.org/officeDocument/2006/relationships/vmlDrawing" Target="../drawings/vmlDrawing2.vml"/><Relationship Id="rId5" Type="http://schemas.openxmlformats.org/officeDocument/2006/relationships/image" Target="../media/image29.wmf"/><Relationship Id="rId4" Type="http://schemas.openxmlformats.org/officeDocument/2006/relationships/oleObject" Target="../embeddings/oleObject2.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80.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2.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4.xml"/><Relationship Id="rId1" Type="http://schemas.openxmlformats.org/officeDocument/2006/relationships/slideLayout" Target="../slideLayouts/slideLayout8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7.xml"/><Relationship Id="rId1" Type="http://schemas.openxmlformats.org/officeDocument/2006/relationships/slideLayout" Target="../slideLayouts/slideLayout8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2.xml"/></Relationships>
</file>

<file path=ppt/slides/_rels/slide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9.xml"/><Relationship Id="rId1" Type="http://schemas.openxmlformats.org/officeDocument/2006/relationships/slideLayout" Target="../slideLayouts/slideLayout82.xml"/></Relationships>
</file>

<file path=ppt/slides/_rels/slide7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2.xml"/></Relationships>
</file>

<file path=ppt/slides/_rels/slide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1.xml"/><Relationship Id="rId1" Type="http://schemas.openxmlformats.org/officeDocument/2006/relationships/slideLayout" Target="../slideLayouts/slideLayout24.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127.0.0.1:5001/api/lahmansbaseballdb" TargetMode="External"/><Relationship Id="rId2" Type="http://schemas.openxmlformats.org/officeDocument/2006/relationships/hyperlink" Target="http://127.0.0.1:5001/api"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2.xml"/><Relationship Id="rId1" Type="http://schemas.openxmlformats.org/officeDocument/2006/relationships/slideLayout" Target="../slideLayouts/slideLayout24.xml"/><Relationship Id="rId4" Type="http://schemas.openxmlformats.org/officeDocument/2006/relationships/image" Target="../media/image1.emf"/></Relationships>
</file>

<file path=ppt/slides/_rels/slide8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tiff"/><Relationship Id="rId7" Type="http://schemas.openxmlformats.org/officeDocument/2006/relationships/image" Target="../media/image46.tiff"/><Relationship Id="rId2" Type="http://schemas.openxmlformats.org/officeDocument/2006/relationships/image" Target="../media/image41.png"/><Relationship Id="rId1" Type="http://schemas.openxmlformats.org/officeDocument/2006/relationships/slideLayout" Target="../slideLayouts/slideLayout24.xml"/><Relationship Id="rId6" Type="http://schemas.openxmlformats.org/officeDocument/2006/relationships/image" Target="../media/image45.tiff"/><Relationship Id="rId5" Type="http://schemas.openxmlformats.org/officeDocument/2006/relationships/image" Target="../media/image44.tiff"/><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3.xml"/><Relationship Id="rId1" Type="http://schemas.openxmlformats.org/officeDocument/2006/relationships/slideLayout" Target="../slideLayouts/slideLayout31.xml"/><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4.xml"/><Relationship Id="rId1" Type="http://schemas.openxmlformats.org/officeDocument/2006/relationships/slideLayout" Target="../slideLayouts/slideLayout31.xml"/><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2021</a:t>
            </a:r>
            <a:br>
              <a:rPr lang="en-US" altLang="en-US" sz="2800" i="1" dirty="0"/>
            </a:br>
            <a:br>
              <a:rPr lang="en-US" altLang="en-US" sz="2800" i="1" dirty="0"/>
            </a:br>
            <a:r>
              <a:rPr kumimoji="0" lang="en-US" altLang="en-US" sz="2800" b="0" i="1" u="none" strike="noStrike" kern="1200" cap="none" spc="0" normalizeH="0" baseline="0" noProof="0" dirty="0">
                <a:ln>
                  <a:noFill/>
                </a:ln>
                <a:effectLst/>
                <a:uLnTx/>
                <a:uFillTx/>
                <a:latin typeface="Calibri" charset="0"/>
                <a:ea typeface="ＭＳ Ｐゴシック" charset="-128"/>
                <a:cs typeface="+mn-cs"/>
              </a:rPr>
              <a:t>Lecture 10: No SQL, Module II, Module IV-1</a:t>
            </a:r>
            <a:endParaRPr lang="en-US" altLang="en-US" sz="28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r>
              <a:rPr lang="en-US" sz="1200" dirty="0"/>
              <a:t>https://</a:t>
            </a:r>
            <a:r>
              <a:rPr lang="en-US" sz="1200" dirty="0" err="1"/>
              <a:t>databricks.com</a:t>
            </a:r>
            <a:r>
              <a:rPr lang="en-US" sz="1200" dirty="0"/>
              <a:t>/glossary/extract-transform-load</a:t>
            </a:r>
          </a:p>
        </p:txBody>
      </p:sp>
    </p:spTree>
    <p:extLst>
      <p:ext uri="{BB962C8B-B14F-4D97-AF65-F5344CB8AC3E}">
        <p14:creationId xmlns:p14="http://schemas.microsoft.com/office/powerpoint/2010/main" val="31731707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r>
              <a:rPr lang="en-US" sz="1600" dirty="0"/>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r>
              <a:rPr lang="en-US" sz="1600" dirty="0"/>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r>
              <a:rPr lang="en-US" sz="1600" dirty="0"/>
              <a:t>What is we want more complex “operators?”</a:t>
            </a:r>
          </a:p>
        </p:txBody>
      </p:sp>
    </p:spTree>
    <p:extLst>
      <p:ext uri="{BB962C8B-B14F-4D97-AF65-F5344CB8AC3E}">
        <p14:creationId xmlns:p14="http://schemas.microsoft.com/office/powerpoint/2010/main" val="472194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p:txBody>
          <a:bodyPr/>
          <a:lstStyle/>
          <a:p>
            <a:r>
              <a:rPr lang="en-US" altLang="en-US" dirty="0"/>
              <a:t>Current generation execution engines </a:t>
            </a:r>
          </a:p>
          <a:p>
            <a:pPr lvl="1"/>
            <a:r>
              <a:rPr lang="en-US" altLang="en-US" dirty="0"/>
              <a:t>natively support algebraic operations such as joins, aggregation, etc. natively.</a:t>
            </a:r>
          </a:p>
          <a:p>
            <a:pPr lvl="1"/>
            <a:r>
              <a:rPr lang="en-US" altLang="en-US" dirty="0"/>
              <a:t>Allow users to create their </a:t>
            </a:r>
            <a:r>
              <a:rPr lang="en-US" altLang="en-US" dirty="0">
                <a:solidFill>
                  <a:srgbClr val="FF0000"/>
                </a:solidFill>
              </a:rPr>
              <a:t>own algebraic operators</a:t>
            </a:r>
          </a:p>
          <a:p>
            <a:pPr lvl="1"/>
            <a:r>
              <a:rPr lang="en-US" altLang="en-US" dirty="0"/>
              <a:t>Support trees of algebraic operators that can be executed on </a:t>
            </a:r>
            <a:r>
              <a:rPr lang="en-US" altLang="en-US" dirty="0">
                <a:solidFill>
                  <a:srgbClr val="FF0000"/>
                </a:solidFill>
              </a:rPr>
              <a:t>multiple nodes in parallel</a:t>
            </a:r>
          </a:p>
          <a:p>
            <a:r>
              <a:rPr lang="en-US" altLang="en-US" dirty="0"/>
              <a:t>E.g. Apache </a:t>
            </a:r>
            <a:r>
              <a:rPr lang="en-US" altLang="en-US" dirty="0" err="1"/>
              <a:t>Tez</a:t>
            </a:r>
            <a:r>
              <a:rPr lang="en-US" altLang="en-US" dirty="0"/>
              <a:t>, Spark</a:t>
            </a:r>
          </a:p>
          <a:p>
            <a:pPr lvl="1"/>
            <a:r>
              <a:rPr lang="en-US" altLang="en-US" dirty="0" err="1"/>
              <a:t>Tex</a:t>
            </a:r>
            <a:r>
              <a:rPr lang="en-US" altLang="en-US" dirty="0"/>
              <a:t> provides low level API; Hive on </a:t>
            </a:r>
            <a:r>
              <a:rPr lang="en-US" altLang="en-US" dirty="0" err="1"/>
              <a:t>Tez</a:t>
            </a:r>
            <a:r>
              <a:rPr lang="en-US" altLang="en-US" dirty="0"/>
              <a:t> compiles SQL to </a:t>
            </a:r>
            <a:r>
              <a:rPr lang="en-US" altLang="en-US" dirty="0" err="1"/>
              <a:t>Tez</a:t>
            </a:r>
            <a:endParaRPr lang="en-US" altLang="en-US" dirty="0"/>
          </a:p>
          <a:p>
            <a:pPr lvl="1"/>
            <a:r>
              <a:rPr lang="en-IN" dirty="0"/>
              <a:t>Spark provides more user-friendly API</a:t>
            </a:r>
          </a:p>
        </p:txBody>
      </p:sp>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Tree>
    <p:extLst>
      <p:ext uri="{BB962C8B-B14F-4D97-AF65-F5344CB8AC3E}">
        <p14:creationId xmlns:p14="http://schemas.microsoft.com/office/powerpoint/2010/main" val="2666173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A8EA258-F0BA-48C4-B926-DF50A43A8D8A}"/>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Tree>
    <p:extLst>
      <p:ext uri="{BB962C8B-B14F-4D97-AF65-F5344CB8AC3E}">
        <p14:creationId xmlns:p14="http://schemas.microsoft.com/office/powerpoint/2010/main" val="4314672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F4E0C5-3B2E-401E-B9E5-89B75FC30356}"/>
              </a:ext>
            </a:extLst>
          </p:cNvPr>
          <p:cNvSpPr>
            <a:spLocks noGrp="1"/>
          </p:cNvSpPr>
          <p:nvPr>
            <p:ph idx="1"/>
          </p:nvPr>
        </p:nvSpPr>
        <p:spPr/>
        <p:txBody>
          <a:bodyPr/>
          <a:lstStyle/>
          <a:p>
            <a:r>
              <a:rPr lang="en-US" dirty="0"/>
              <a:t>Installing, setting up, configuring, … the software can be very, very complex.</a:t>
            </a:r>
          </a:p>
          <a:p>
            <a:endParaRPr lang="en-US" dirty="0"/>
          </a:p>
          <a:p>
            <a:r>
              <a:rPr lang="en-US" dirty="0"/>
              <a:t>We are going to understand the concepts using MongoDB Aggregation Pipeline, which is simpler and more restricted.</a:t>
            </a:r>
          </a:p>
          <a:p>
            <a:pPr lvl="1"/>
            <a:r>
              <a:rPr lang="en-US" dirty="0"/>
              <a:t>Not graphical/DAG</a:t>
            </a:r>
          </a:p>
          <a:p>
            <a:pPr lvl="1"/>
            <a:r>
              <a:rPr lang="en-US" dirty="0"/>
              <a:t>Parallelism unclear</a:t>
            </a:r>
          </a:p>
          <a:p>
            <a:pPr lvl="1"/>
            <a:endParaRPr lang="en-US" dirty="0"/>
          </a:p>
          <a:p>
            <a:r>
              <a:rPr lang="en-US" dirty="0"/>
              <a:t>Explain and demonstrate the concept of parallelism.</a:t>
            </a:r>
          </a:p>
        </p:txBody>
      </p:sp>
      <p:sp>
        <p:nvSpPr>
          <p:cNvPr id="3" name="Title 2">
            <a:extLst>
              <a:ext uri="{FF2B5EF4-FFF2-40B4-BE49-F238E27FC236}">
                <a16:creationId xmlns:a16="http://schemas.microsoft.com/office/drawing/2014/main" id="{E79E8324-4DE1-49E3-9F2D-106A04090FD5}"/>
              </a:ext>
            </a:extLst>
          </p:cNvPr>
          <p:cNvSpPr>
            <a:spLocks noGrp="1"/>
          </p:cNvSpPr>
          <p:nvPr>
            <p:ph type="title"/>
          </p:nvPr>
        </p:nvSpPr>
        <p:spPr/>
        <p:txBody>
          <a:bodyPr/>
          <a:lstStyle/>
          <a:p>
            <a:r>
              <a:rPr lang="en-US" dirty="0"/>
              <a:t>Mapping to HW3a</a:t>
            </a:r>
          </a:p>
        </p:txBody>
      </p:sp>
    </p:spTree>
    <p:extLst>
      <p:ext uri="{BB962C8B-B14F-4D97-AF65-F5344CB8AC3E}">
        <p14:creationId xmlns:p14="http://schemas.microsoft.com/office/powerpoint/2010/main" val="97107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1A245B92-21F7-4B6D-AD08-DE7F521B8B28}"/>
              </a:ext>
            </a:extLst>
          </p:cNvPr>
          <p:cNvSpPr txBox="1">
            <a:spLocks noChangeArrowheads="1"/>
          </p:cNvSpPr>
          <p:nvPr/>
        </p:nvSpPr>
        <p:spPr bwMode="auto">
          <a:xfrm>
            <a:off x="0"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0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10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0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     © Donald F. Ferguson, 2021</a:t>
            </a: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A2B9D5-20CF-484E-8C76-E5FFE87FC345}"/>
              </a:ext>
            </a:extLst>
          </p:cNvPr>
          <p:cNvSpPr>
            <a:spLocks noGrp="1"/>
          </p:cNvSpPr>
          <p:nvPr>
            <p:ph idx="1"/>
          </p:nvPr>
        </p:nvSpPr>
        <p:spPr/>
        <p:txBody>
          <a:bodyPr/>
          <a:lstStyle/>
          <a:p>
            <a:r>
              <a:rPr lang="en-US" dirty="0"/>
              <a:t>Homework 3,4 and Concept</a:t>
            </a:r>
          </a:p>
          <a:p>
            <a:endParaRPr lang="en-US" dirty="0"/>
          </a:p>
          <a:p>
            <a:r>
              <a:rPr lang="en-US" dirty="0"/>
              <a:t>Module II Continued</a:t>
            </a:r>
          </a:p>
          <a:p>
            <a:pPr lvl="1"/>
            <a:r>
              <a:rPr lang="en-US" dirty="0"/>
              <a:t>Indexes</a:t>
            </a:r>
          </a:p>
          <a:p>
            <a:pPr lvl="1"/>
            <a:r>
              <a:rPr lang="en-US" dirty="0"/>
              <a:t>Query processing and query optimization</a:t>
            </a:r>
          </a:p>
          <a:p>
            <a:pPr lvl="1"/>
            <a:endParaRPr lang="en-US" dirty="0"/>
          </a:p>
          <a:p>
            <a:r>
              <a:rPr lang="en-US" dirty="0"/>
              <a:t>Normalization Part I: Introduction and Concepts</a:t>
            </a:r>
          </a:p>
          <a:p>
            <a:endParaRPr lang="en-US" dirty="0"/>
          </a:p>
          <a:p>
            <a:r>
              <a:rPr lang="en-US" dirty="0"/>
              <a:t>Application Architectures:</a:t>
            </a:r>
          </a:p>
          <a:p>
            <a:pPr lvl="1"/>
            <a:r>
              <a:rPr lang="en-US" dirty="0"/>
              <a:t>Web applications</a:t>
            </a:r>
          </a:p>
          <a:p>
            <a:pPr lvl="1"/>
            <a:r>
              <a:rPr lang="en-US" dirty="0"/>
              <a:t>Data warehouse, data lake, decision support, … …</a:t>
            </a:r>
          </a:p>
          <a:p>
            <a:endParaRPr lang="en-US" dirty="0"/>
          </a:p>
          <a:p>
            <a:endParaRPr lang="en-US" dirty="0"/>
          </a:p>
        </p:txBody>
      </p:sp>
      <p:sp>
        <p:nvSpPr>
          <p:cNvPr id="3" name="Title 2">
            <a:extLst>
              <a:ext uri="{FF2B5EF4-FFF2-40B4-BE49-F238E27FC236}">
                <a16:creationId xmlns:a16="http://schemas.microsoft.com/office/drawing/2014/main" id="{10664F47-7EE0-447D-BAA1-078767FC78BA}"/>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311991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77F54E9F-42D8-C94E-BDEC-FF0ED455FC5A}"/>
              </a:ext>
            </a:extLst>
          </p:cNvPr>
          <p:cNvSpPr txBox="1"/>
          <p:nvPr/>
        </p:nvSpPr>
        <p:spPr>
          <a:xfrm>
            <a:off x="1295400" y="2800350"/>
            <a:ext cx="5082160"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=“Ferguson”</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&gt;= “Ferguson”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&lt;= “Guthrie”</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from professors join students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uni</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O(N)*O(M)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sym typeface="Wingdings" pitchFamily="2" charset="2"/>
              </a:rPr>
              <a:t> O(N*M)</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O(N)+O(M)+O(1)*O(N) --&gt; O(N+M)</a:t>
            </a:r>
          </a:p>
        </p:txBody>
      </p:sp>
    </p:spTree>
    <p:extLst>
      <p:ext uri="{BB962C8B-B14F-4D97-AF65-F5344CB8AC3E}">
        <p14:creationId xmlns:p14="http://schemas.microsoft.com/office/powerpoint/2010/main" val="1112550771"/>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D63F7BCC-B7FA-4EC2-9387-8F6716E2F78C}"/>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11542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Query Processing Overview</a:t>
            </a:r>
          </a:p>
        </p:txBody>
      </p:sp>
      <p:sp>
        <p:nvSpPr>
          <p:cNvPr id="8" name="TextBox 9">
            <a:extLst>
              <a:ext uri="{FF2B5EF4-FFF2-40B4-BE49-F238E27FC236}">
                <a16:creationId xmlns:a16="http://schemas.microsoft.com/office/drawing/2014/main" id="{DB3D185B-8104-41FB-97C5-1D1657925C84}"/>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33</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2324405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Compilation</a:t>
            </a:r>
          </a:p>
        </p:txBody>
      </p:sp>
      <p:pic>
        <p:nvPicPr>
          <p:cNvPr id="5" name="Picture 4"/>
          <p:cNvPicPr>
            <a:picLocks noChangeAspect="1"/>
          </p:cNvPicPr>
          <p:nvPr/>
        </p:nvPicPr>
        <p:blipFill>
          <a:blip r:embed="rId2"/>
          <a:stretch>
            <a:fillRect/>
          </a:stretch>
        </p:blipFill>
        <p:spPr>
          <a:xfrm>
            <a:off x="457200" y="514350"/>
            <a:ext cx="6845300" cy="2209800"/>
          </a:xfrm>
          <a:prstGeom prst="rect">
            <a:avLst/>
          </a:prstGeom>
        </p:spPr>
      </p:pic>
      <p:pic>
        <p:nvPicPr>
          <p:cNvPr id="6" name="Picture 5"/>
          <p:cNvPicPr>
            <a:picLocks noChangeAspect="1"/>
          </p:cNvPicPr>
          <p:nvPr/>
        </p:nvPicPr>
        <p:blipFill>
          <a:blip r:embed="rId3"/>
          <a:stretch>
            <a:fillRect/>
          </a:stretch>
        </p:blipFill>
        <p:spPr>
          <a:xfrm>
            <a:off x="546100" y="2488752"/>
            <a:ext cx="6616700" cy="2159000"/>
          </a:xfrm>
          <a:prstGeom prst="rect">
            <a:avLst/>
          </a:prstGeom>
        </p:spPr>
      </p:pic>
      <p:sp>
        <p:nvSpPr>
          <p:cNvPr id="7" name="Rectangle 6"/>
          <p:cNvSpPr/>
          <p:nvPr/>
        </p:nvSpPr>
        <p:spPr>
          <a:xfrm>
            <a:off x="3733800" y="514350"/>
            <a:ext cx="6324600" cy="43088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2nd Edition</a:t>
            </a:r>
            <a:endPar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Tree>
    <p:extLst>
      <p:ext uri="{BB962C8B-B14F-4D97-AF65-F5344CB8AC3E}">
        <p14:creationId xmlns:p14="http://schemas.microsoft.com/office/powerpoint/2010/main" val="2802288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nSpc>
                <a:spcPct val="120000"/>
              </a:lnSpc>
              <a:spcBef>
                <a:spcPts val="0"/>
              </a:spcBef>
              <a:spcAft>
                <a:spcPts val="200"/>
              </a:spcAft>
            </a:pPr>
            <a:r>
              <a:rPr lang="en-US" dirty="0"/>
              <a:t>Parser/Translator</a:t>
            </a:r>
          </a:p>
          <a:p>
            <a:pPr lvl="1">
              <a:lnSpc>
                <a:spcPct val="120000"/>
              </a:lnSpc>
              <a:spcBef>
                <a:spcPts val="0"/>
              </a:spcBef>
              <a:spcAft>
                <a:spcPts val="200"/>
              </a:spcAft>
            </a:pPr>
            <a:r>
              <a:rPr lang="en-US" dirty="0"/>
              <a:t>Verifies syntax correctness and generates a </a:t>
            </a:r>
            <a:r>
              <a:rPr lang="en-US" i="1" dirty="0"/>
              <a:t>parse tree.</a:t>
            </a:r>
            <a:endParaRPr lang="en-US" dirty="0"/>
          </a:p>
          <a:p>
            <a:pPr lvl="1">
              <a:lnSpc>
                <a:spcPct val="120000"/>
              </a:lnSpc>
              <a:spcBef>
                <a:spcPts val="0"/>
              </a:spcBef>
              <a:spcAft>
                <a:spcPts val="200"/>
              </a:spcAft>
            </a:pPr>
            <a:r>
              <a:rPr lang="en-US" dirty="0"/>
              <a:t>Converts to </a:t>
            </a:r>
            <a:r>
              <a:rPr lang="en-US" i="1" dirty="0"/>
              <a:t>logical</a:t>
            </a:r>
            <a:r>
              <a:rPr lang="en-US" dirty="0"/>
              <a:t> </a:t>
            </a:r>
            <a:r>
              <a:rPr lang="en-US" i="1" dirty="0"/>
              <a:t>plan tree</a:t>
            </a:r>
            <a:r>
              <a:rPr lang="en-US" dirty="0"/>
              <a:t> that defines how to execute the query.</a:t>
            </a:r>
          </a:p>
          <a:p>
            <a:pPr lvl="2">
              <a:lnSpc>
                <a:spcPct val="120000"/>
              </a:lnSpc>
              <a:spcBef>
                <a:spcPts val="0"/>
              </a:spcBef>
              <a:spcAft>
                <a:spcPts val="200"/>
              </a:spcAft>
            </a:pPr>
            <a:r>
              <a:rPr lang="en-US" dirty="0"/>
              <a:t>Tree nodes are </a:t>
            </a:r>
            <a:r>
              <a:rPr lang="en-US" i="1" dirty="0"/>
              <a:t>operator(tables, parameters)</a:t>
            </a:r>
          </a:p>
          <a:p>
            <a:pPr lvl="2">
              <a:lnSpc>
                <a:spcPct val="120000"/>
              </a:lnSpc>
              <a:spcBef>
                <a:spcPts val="0"/>
              </a:spcBef>
              <a:spcAft>
                <a:spcPts val="200"/>
              </a:spcAft>
            </a:pPr>
            <a:r>
              <a:rPr lang="en-US" dirty="0"/>
              <a:t>Edges are the flow of data “up the tree” from node to node.</a:t>
            </a:r>
          </a:p>
          <a:p>
            <a:pPr>
              <a:lnSpc>
                <a:spcPct val="120000"/>
              </a:lnSpc>
              <a:spcBef>
                <a:spcPts val="0"/>
              </a:spcBef>
              <a:spcAft>
                <a:spcPts val="200"/>
              </a:spcAft>
            </a:pPr>
            <a:r>
              <a:rPr lang="en-US" dirty="0"/>
              <a:t>Optimizer</a:t>
            </a:r>
          </a:p>
          <a:p>
            <a:pPr lvl="1">
              <a:lnSpc>
                <a:spcPct val="120000"/>
              </a:lnSpc>
              <a:spcBef>
                <a:spcPts val="0"/>
              </a:spcBef>
              <a:spcAft>
                <a:spcPts val="200"/>
              </a:spcAft>
            </a:pPr>
            <a:r>
              <a:rPr lang="en-US" dirty="0"/>
              <a:t>Modifies the logical plan to define an improved execution.</a:t>
            </a:r>
          </a:p>
          <a:p>
            <a:pPr lvl="1">
              <a:lnSpc>
                <a:spcPct val="120000"/>
              </a:lnSpc>
              <a:spcBef>
                <a:spcPts val="0"/>
              </a:spcBef>
              <a:spcAft>
                <a:spcPts val="200"/>
              </a:spcAft>
            </a:pPr>
            <a:r>
              <a:rPr lang="en-US" dirty="0"/>
              <a:t>Query rewrite/transformation.</a:t>
            </a:r>
          </a:p>
          <a:p>
            <a:pPr lvl="1">
              <a:lnSpc>
                <a:spcPct val="120000"/>
              </a:lnSpc>
              <a:spcBef>
                <a:spcPts val="0"/>
              </a:spcBef>
              <a:spcAft>
                <a:spcPts val="200"/>
              </a:spcAft>
            </a:pPr>
            <a:r>
              <a:rPr lang="en-US" dirty="0"/>
              <a:t>Determines </a:t>
            </a:r>
            <a:r>
              <a:rPr lang="en-US" i="1" dirty="0"/>
              <a:t>how</a:t>
            </a:r>
            <a:r>
              <a:rPr lang="en-US" dirty="0"/>
              <a:t> to choose among multiple implementations of operators.</a:t>
            </a:r>
          </a:p>
          <a:p>
            <a:pPr>
              <a:lnSpc>
                <a:spcPct val="120000"/>
              </a:lnSpc>
              <a:spcBef>
                <a:spcPts val="0"/>
              </a:spcBef>
              <a:spcAft>
                <a:spcPts val="200"/>
              </a:spcAft>
            </a:pPr>
            <a:r>
              <a:rPr lang="en-US" dirty="0"/>
              <a:t>Engine</a:t>
            </a:r>
          </a:p>
          <a:p>
            <a:pPr lvl="1">
              <a:lnSpc>
                <a:spcPct val="120000"/>
              </a:lnSpc>
              <a:spcBef>
                <a:spcPts val="0"/>
              </a:spcBef>
              <a:spcAft>
                <a:spcPts val="200"/>
              </a:spcAft>
            </a:pPr>
            <a:r>
              <a:rPr lang="en-US" dirty="0"/>
              <a:t>Executes the plan</a:t>
            </a:r>
          </a:p>
          <a:p>
            <a:pPr lvl="1">
              <a:lnSpc>
                <a:spcPct val="120000"/>
              </a:lnSpc>
              <a:spcBef>
                <a:spcPts val="0"/>
              </a:spcBef>
              <a:spcAft>
                <a:spcPts val="200"/>
              </a:spcAft>
            </a:pPr>
            <a:r>
              <a:rPr lang="en-US" dirty="0"/>
              <a:t>May modify the plan to </a:t>
            </a:r>
            <a:r>
              <a:rPr lang="en-US" i="1" dirty="0"/>
              <a:t>optimize</a:t>
            </a:r>
            <a:r>
              <a:rPr lang="en-US" dirty="0"/>
              <a:t> execution, e.g. using indexes.</a:t>
            </a:r>
          </a:p>
        </p:txBody>
      </p:sp>
      <p:sp>
        <p:nvSpPr>
          <p:cNvPr id="2" name="Title 1"/>
          <p:cNvSpPr>
            <a:spLocks noGrp="1"/>
          </p:cNvSpPr>
          <p:nvPr>
            <p:ph type="title"/>
          </p:nvPr>
        </p:nvSpPr>
        <p:spPr/>
        <p:txBody>
          <a:bodyPr/>
          <a:lstStyle/>
          <a:p>
            <a:r>
              <a:rPr lang="en-US" dirty="0"/>
              <a:t>Parsing and Execution</a:t>
            </a:r>
          </a:p>
        </p:txBody>
      </p:sp>
    </p:spTree>
    <p:extLst>
      <p:ext uri="{BB962C8B-B14F-4D97-AF65-F5344CB8AC3E}">
        <p14:creationId xmlns:p14="http://schemas.microsoft.com/office/powerpoint/2010/main" val="501631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Processing Overview</a:t>
            </a:r>
          </a:p>
        </p:txBody>
      </p:sp>
      <p:pic>
        <p:nvPicPr>
          <p:cNvPr id="4" name="Picture 3"/>
          <p:cNvPicPr>
            <a:picLocks noChangeAspect="1"/>
          </p:cNvPicPr>
          <p:nvPr/>
        </p:nvPicPr>
        <p:blipFill>
          <a:blip r:embed="rId2"/>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2095388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Chapter 15</a:t>
            </a: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From the Book</a:t>
            </a:r>
          </a:p>
        </p:txBody>
      </p:sp>
      <p:sp>
        <p:nvSpPr>
          <p:cNvPr id="8" name="TextBox 9">
            <a:extLst>
              <a:ext uri="{FF2B5EF4-FFF2-40B4-BE49-F238E27FC236}">
                <a16:creationId xmlns:a16="http://schemas.microsoft.com/office/drawing/2014/main" id="{5038A56A-F0FF-4657-AA32-385DF75B04AD}"/>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1143592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extLst>
      <p:ext uri="{BB962C8B-B14F-4D97-AF65-F5344CB8AC3E}">
        <p14:creationId xmlns:p14="http://schemas.microsoft.com/office/powerpoint/2010/main" val="2094532321"/>
      </p:ext>
    </p:extLst>
  </p:cSld>
  <p:clrMapOvr>
    <a:masterClrMapping/>
  </p:clrMapOvr>
  <p:transition advTm="5014"/>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325307"/>
      </p:ext>
    </p:extLst>
  </p:cSld>
  <p:clrMapOvr>
    <a:masterClrMapping/>
  </p:clrMapOvr>
  <p:transition advTm="152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HW3A – Setting the Foundation for</a:t>
            </a:r>
          </a:p>
          <a:p>
            <a:pPr algn="ctr"/>
            <a:r>
              <a:rPr lang="en-US" altLang="en-US" sz="2800" i="1" dirty="0">
                <a:solidFill>
                  <a:schemeClr val="bg1"/>
                </a:solidFill>
              </a:rPr>
              <a:t>HW3 and HW4 </a:t>
            </a:r>
            <a:r>
              <a:rPr lang="en-US" altLang="en-US" sz="2800" i="1" dirty="0">
                <a:solidFill>
                  <a:schemeClr val="bg1"/>
                </a:solidFill>
                <a:sym typeface="Wingdings" panose="05000000000000000000" pitchFamily="2" charset="2"/>
              </a:rPr>
              <a:t> Project</a:t>
            </a:r>
            <a:endParaRPr lang="en-US" altLang="en-US" sz="1600" i="1" dirty="0">
              <a:solidFill>
                <a:schemeClr val="bg1"/>
              </a:solidFill>
            </a:endParaRPr>
          </a:p>
        </p:txBody>
      </p:sp>
      <p:sp>
        <p:nvSpPr>
          <p:cNvPr id="8" name="TextBox 9">
            <a:extLst>
              <a:ext uri="{FF2B5EF4-FFF2-40B4-BE49-F238E27FC236}">
                <a16:creationId xmlns:a16="http://schemas.microsoft.com/office/drawing/2014/main" id="{1A245B92-21F7-4B6D-AD08-DE7F521B8B28}"/>
              </a:ext>
            </a:extLst>
          </p:cNvPr>
          <p:cNvSpPr txBox="1">
            <a:spLocks noChangeArrowheads="1"/>
          </p:cNvSpPr>
          <p:nvPr/>
        </p:nvSpPr>
        <p:spPr bwMode="auto">
          <a:xfrm>
            <a:off x="0"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0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10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0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     © Donald F. Ferguson, 2021</a:t>
            </a:r>
          </a:p>
        </p:txBody>
      </p:sp>
    </p:spTree>
    <p:extLst>
      <p:ext uri="{BB962C8B-B14F-4D97-AF65-F5344CB8AC3E}">
        <p14:creationId xmlns:p14="http://schemas.microsoft.com/office/powerpoint/2010/main" val="4051852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extLst>
      <p:ext uri="{BB962C8B-B14F-4D97-AF65-F5344CB8AC3E}">
        <p14:creationId xmlns:p14="http://schemas.microsoft.com/office/powerpoint/2010/main" val="798341530"/>
      </p:ext>
    </p:extLst>
  </p:cSld>
  <p:clrMapOvr>
    <a:masterClrMapping/>
  </p:clrMapOvr>
  <p:transition advTm="992"/>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extLst>
      <p:ext uri="{BB962C8B-B14F-4D97-AF65-F5344CB8AC3E}">
        <p14:creationId xmlns:p14="http://schemas.microsoft.com/office/powerpoint/2010/main" val="225487963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094071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94222913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5684188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568552487"/>
      </p:ext>
    </p:extLst>
  </p:cSld>
  <p:clrMapOvr>
    <a:masterClrMapping/>
  </p:clrMapOvr>
  <p:transition advTm="7472"/>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a:p>
            <a:pPr lvl="1"/>
            <a:endParaRPr lang="en-US" altLang="en-US" dirty="0">
              <a:ea typeface="MS PGothic" panose="020B0600070205080204" pitchFamily="34" charset="-128"/>
            </a:endParaRPr>
          </a:p>
          <a:p>
            <a:r>
              <a:rPr lang="en-US" altLang="en-US" dirty="0">
                <a:ea typeface="MS PGothic" panose="020B0600070205080204" pitchFamily="34" charset="-128"/>
              </a:rPr>
              <a:t>R JOIN L = L JOIN R</a:t>
            </a:r>
          </a:p>
          <a:p>
            <a:pPr lvl="1"/>
            <a:r>
              <a:rPr lang="en-US" altLang="en-US" dirty="0">
                <a:ea typeface="MS PGothic" panose="020B0600070205080204" pitchFamily="34" charset="-128"/>
              </a:rPr>
              <a:t>R is scan table</a:t>
            </a:r>
          </a:p>
          <a:p>
            <a:pPr lvl="1"/>
            <a:r>
              <a:rPr lang="en-US" altLang="en-US" dirty="0">
                <a:ea typeface="MS PGothic" panose="020B0600070205080204" pitchFamily="34" charset="-128"/>
              </a:rPr>
              <a:t>L is probe</a:t>
            </a:r>
          </a:p>
        </p:txBody>
      </p:sp>
    </p:spTree>
    <p:extLst>
      <p:ext uri="{BB962C8B-B14F-4D97-AF65-F5344CB8AC3E}">
        <p14:creationId xmlns:p14="http://schemas.microsoft.com/office/powerpoint/2010/main" val="2391682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extLst>
      <p:ext uri="{BB962C8B-B14F-4D97-AF65-F5344CB8AC3E}">
        <p14:creationId xmlns:p14="http://schemas.microsoft.com/office/powerpoint/2010/main" val="1204832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extLst>
      <p:ext uri="{BB962C8B-B14F-4D97-AF65-F5344CB8AC3E}">
        <p14:creationId xmlns:p14="http://schemas.microsoft.com/office/powerpoint/2010/main" val="2102765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115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EA497C-BCD7-4DF5-9618-9935693B0676}"/>
              </a:ext>
            </a:extLst>
          </p:cNvPr>
          <p:cNvSpPr>
            <a:spLocks noGrp="1"/>
          </p:cNvSpPr>
          <p:nvPr>
            <p:ph idx="1"/>
          </p:nvPr>
        </p:nvSpPr>
        <p:spPr>
          <a:xfrm>
            <a:off x="136849" y="552450"/>
            <a:ext cx="8839200" cy="4038600"/>
          </a:xfrm>
        </p:spPr>
        <p:txBody>
          <a:bodyPr/>
          <a:lstStyle/>
          <a:p>
            <a:r>
              <a:rPr lang="en-US" sz="1800" dirty="0"/>
              <a:t>Overly simplistically, there are two broad categories of database applications.</a:t>
            </a:r>
          </a:p>
          <a:p>
            <a:pPr lvl="1" indent="-342900">
              <a:buFont typeface="+mj-lt"/>
              <a:buAutoNum type="arabicPeriod"/>
            </a:pPr>
            <a:r>
              <a:rPr lang="en-US" sz="1600" dirty="0"/>
              <a:t>Online/Interactive/Transactional:</a:t>
            </a:r>
          </a:p>
          <a:p>
            <a:pPr lvl="2" indent="-342900"/>
            <a:r>
              <a:rPr lang="en-US" sz="1400" dirty="0"/>
              <a:t>Supports users interactively performing CRUD on objects-entities:</a:t>
            </a:r>
          </a:p>
          <a:p>
            <a:pPr lvl="3" indent="-342900"/>
            <a:r>
              <a:rPr lang="en-US" sz="1200" dirty="0"/>
              <a:t>Retrieve: Support for querying and finding entities using relatively simple, often predefined parameterized queries.</a:t>
            </a:r>
          </a:p>
          <a:p>
            <a:pPr lvl="3" indent="-342900"/>
            <a:r>
              <a:rPr lang="en-US" sz="1200" dirty="0"/>
              <a:t>Create, Update, Delete of specific entities</a:t>
            </a:r>
          </a:p>
          <a:p>
            <a:pPr lvl="2" indent="-342900"/>
            <a:r>
              <a:rPr lang="en-US" sz="1400" dirty="0"/>
              <a:t>Examples:</a:t>
            </a:r>
          </a:p>
          <a:p>
            <a:pPr lvl="3" indent="-342900"/>
            <a:r>
              <a:rPr lang="en-US" sz="1200" dirty="0"/>
              <a:t>Online banking, e-commerce, …</a:t>
            </a:r>
          </a:p>
          <a:p>
            <a:pPr lvl="3" indent="-342900"/>
            <a:r>
              <a:rPr lang="en-US" sz="1200" dirty="0"/>
              <a:t>SSOL</a:t>
            </a:r>
          </a:p>
          <a:p>
            <a:pPr lvl="1" indent="-342900">
              <a:buFont typeface="+mj-lt"/>
              <a:buAutoNum type="arabicPeriod"/>
            </a:pPr>
            <a:r>
              <a:rPr lang="en-US" sz="1600" dirty="0"/>
              <a:t>Decision Support:</a:t>
            </a:r>
          </a:p>
          <a:p>
            <a:pPr lvl="2" indent="-342900"/>
            <a:r>
              <a:rPr lang="en-US" sz="1400" dirty="0"/>
              <a:t>Read only.</a:t>
            </a:r>
          </a:p>
          <a:p>
            <a:pPr lvl="2" indent="-342900"/>
            <a:r>
              <a:rPr lang="en-US" sz="1400" dirty="0"/>
              <a:t>Ad-hoc, complex queries.</a:t>
            </a:r>
          </a:p>
          <a:p>
            <a:pPr lvl="2" indent="-342900"/>
            <a:r>
              <a:rPr lang="en-US" sz="1400" dirty="0"/>
              <a:t>Exploration, visualization, report generation, … …</a:t>
            </a:r>
          </a:p>
          <a:p>
            <a:r>
              <a:rPr lang="en-US" sz="1800" dirty="0"/>
              <a:t>Most environments have both types, which are integrated.</a:t>
            </a:r>
          </a:p>
          <a:p>
            <a:r>
              <a:rPr lang="en-US" sz="1800" dirty="0"/>
              <a:t>Both types require well-designed databases and data models.</a:t>
            </a:r>
          </a:p>
          <a:p>
            <a:pPr lvl="2" indent="-342900"/>
            <a:endParaRPr lang="en-US" sz="1400" dirty="0"/>
          </a:p>
        </p:txBody>
      </p:sp>
      <p:sp>
        <p:nvSpPr>
          <p:cNvPr id="3" name="Title 2">
            <a:extLst>
              <a:ext uri="{FF2B5EF4-FFF2-40B4-BE49-F238E27FC236}">
                <a16:creationId xmlns:a16="http://schemas.microsoft.com/office/drawing/2014/main" id="{FF4514D6-3325-4E2F-B704-5C1B57924A4D}"/>
              </a:ext>
            </a:extLst>
          </p:cNvPr>
          <p:cNvSpPr>
            <a:spLocks noGrp="1"/>
          </p:cNvSpPr>
          <p:nvPr>
            <p:ph type="title"/>
          </p:nvPr>
        </p:nvSpPr>
        <p:spPr/>
        <p:txBody>
          <a:bodyPr/>
          <a:lstStyle/>
          <a:p>
            <a:r>
              <a:rPr lang="en-US" dirty="0"/>
              <a:t>Types of Database Application  </a:t>
            </a:r>
          </a:p>
        </p:txBody>
      </p:sp>
    </p:spTree>
    <p:extLst>
      <p:ext uri="{BB962C8B-B14F-4D97-AF65-F5344CB8AC3E}">
        <p14:creationId xmlns:p14="http://schemas.microsoft.com/office/powerpoint/2010/main" val="1421935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extLst>
      <p:ext uri="{BB962C8B-B14F-4D97-AF65-F5344CB8AC3E}">
        <p14:creationId xmlns:p14="http://schemas.microsoft.com/office/powerpoint/2010/main" val="4283616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p>
          <a:p>
            <a:endParaRPr lang="en-US" altLang="en-US" i="1" baseline="-25000" dirty="0">
              <a:ea typeface="MS PGothic" panose="020B0600070205080204" pitchFamily="34" charset="-128"/>
            </a:endParaRPr>
          </a:p>
          <a:p>
            <a:r>
              <a:rPr lang="en-US" altLang="en-US" sz="2000" i="1" baseline="-25000" dirty="0">
                <a:ea typeface="MS PGothic" panose="020B0600070205080204" pitchFamily="34" charset="-128"/>
              </a:rPr>
              <a:t>R JOIN L --&gt; O(R*L)</a:t>
            </a:r>
          </a:p>
          <a:p>
            <a:r>
              <a:rPr lang="en-US" altLang="en-US" sz="2000" i="1" baseline="-25000" dirty="0">
                <a:ea typeface="MS PGothic" panose="020B0600070205080204" pitchFamily="34" charset="-128"/>
              </a:rPr>
              <a:t>1. Build a hash index on L </a:t>
            </a:r>
            <a:r>
              <a:rPr lang="en-US" altLang="en-US" sz="2000" i="1" baseline="-25000" dirty="0">
                <a:ea typeface="MS PGothic" panose="020B0600070205080204" pitchFamily="34" charset="-128"/>
                <a:sym typeface="Wingdings" pitchFamily="2" charset="2"/>
              </a:rPr>
              <a:t> O(L)</a:t>
            </a:r>
          </a:p>
          <a:p>
            <a:r>
              <a:rPr lang="en-US" altLang="en-US" sz="2000" i="1" baseline="-25000" dirty="0">
                <a:ea typeface="MS PGothic" panose="020B0600070205080204" pitchFamily="34" charset="-128"/>
                <a:sym typeface="Wingdings" pitchFamily="2" charset="2"/>
              </a:rPr>
              <a:t>O (R) * O(1) + O(L)</a:t>
            </a:r>
            <a:endParaRPr lang="en-US" altLang="en-US" sz="2000" dirty="0">
              <a:ea typeface="MS PGothic" panose="020B0600070205080204" pitchFamily="34" charset="-128"/>
            </a:endParaRPr>
          </a:p>
        </p:txBody>
      </p:sp>
    </p:spTree>
    <p:extLst>
      <p:ext uri="{BB962C8B-B14F-4D97-AF65-F5344CB8AC3E}">
        <p14:creationId xmlns:p14="http://schemas.microsoft.com/office/powerpoint/2010/main" val="1730708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747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extLst>
      <p:ext uri="{BB962C8B-B14F-4D97-AF65-F5344CB8AC3E}">
        <p14:creationId xmlns:p14="http://schemas.microsoft.com/office/powerpoint/2010/main" val="3095889733"/>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hash-join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Relation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build input</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probe input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855027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extLst>
      <p:ext uri="{BB962C8B-B14F-4D97-AF65-F5344CB8AC3E}">
        <p14:creationId xmlns:p14="http://schemas.microsoft.com/office/powerpoint/2010/main" val="2447722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extLst>
      <p:ext uri="{BB962C8B-B14F-4D97-AF65-F5344CB8AC3E}">
        <p14:creationId xmlns:p14="http://schemas.microsoft.com/office/powerpoint/2010/main" val="263113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extLst>
      <p:ext uri="{BB962C8B-B14F-4D97-AF65-F5344CB8AC3E}">
        <p14:creationId xmlns:p14="http://schemas.microsoft.com/office/powerpoint/2010/main" val="3607171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extLst>
      <p:ext uri="{BB962C8B-B14F-4D97-AF65-F5344CB8AC3E}">
        <p14:creationId xmlns:p14="http://schemas.microsoft.com/office/powerpoint/2010/main" val="2689107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spid="_x0000_s3074" name="Equation" r:id="rId4" imgW="1676400" imgH="241300" progId="">
                  <p:embed/>
                </p:oleObj>
              </mc:Choice>
              <mc:Fallback>
                <p:oleObj name="Equation" r:id="rId4"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3704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0A8E0B-14BF-7D48-9B4E-6EA86B551BA1}"/>
              </a:ext>
            </a:extLst>
          </p:cNvPr>
          <p:cNvSpPr>
            <a:spLocks noGrp="1"/>
          </p:cNvSpPr>
          <p:nvPr>
            <p:ph type="title"/>
          </p:nvPr>
        </p:nvSpPr>
        <p:spPr/>
        <p:txBody>
          <a:bodyPr/>
          <a:lstStyle/>
          <a:p>
            <a:r>
              <a:rPr lang="en-US" dirty="0"/>
              <a:t>Homework 3A – Laying the Foundation</a:t>
            </a:r>
          </a:p>
        </p:txBody>
      </p:sp>
      <p:pic>
        <p:nvPicPr>
          <p:cNvPr id="5" name="Picture 4">
            <a:extLst>
              <a:ext uri="{FF2B5EF4-FFF2-40B4-BE49-F238E27FC236}">
                <a16:creationId xmlns:a16="http://schemas.microsoft.com/office/drawing/2014/main" id="{68C4151F-7D05-1B40-9877-62006053A140}"/>
              </a:ext>
            </a:extLst>
          </p:cNvPr>
          <p:cNvPicPr>
            <a:picLocks noChangeAspect="1"/>
          </p:cNvPicPr>
          <p:nvPr/>
        </p:nvPicPr>
        <p:blipFill>
          <a:blip r:embed="rId2"/>
          <a:stretch>
            <a:fillRect/>
          </a:stretch>
        </p:blipFill>
        <p:spPr>
          <a:xfrm>
            <a:off x="3276600" y="2713829"/>
            <a:ext cx="2860475" cy="1910708"/>
          </a:xfrm>
          <a:prstGeom prst="rect">
            <a:avLst/>
          </a:prstGeom>
        </p:spPr>
      </p:pic>
      <p:sp>
        <p:nvSpPr>
          <p:cNvPr id="6" name="Rectangle 5">
            <a:extLst>
              <a:ext uri="{FF2B5EF4-FFF2-40B4-BE49-F238E27FC236}">
                <a16:creationId xmlns:a16="http://schemas.microsoft.com/office/drawing/2014/main" id="{680D6003-0734-0847-AB6F-19FA39FD399F}"/>
              </a:ext>
            </a:extLst>
          </p:cNvPr>
          <p:cNvSpPr/>
          <p:nvPr/>
        </p:nvSpPr>
        <p:spPr>
          <a:xfrm>
            <a:off x="3505200" y="4370699"/>
            <a:ext cx="2687826" cy="246221"/>
          </a:xfrm>
          <a:prstGeom prst="rect">
            <a:avLst/>
          </a:prstGeom>
        </p:spPr>
        <p:txBody>
          <a:bodyPr wrap="square">
            <a:spAutoFit/>
          </a:bodyPr>
          <a:lstStyle/>
          <a:p>
            <a:r>
              <a:rPr lang="en-US" sz="1000" dirty="0">
                <a:solidFill>
                  <a:schemeClr val="bg1"/>
                </a:solidFill>
              </a:rPr>
              <a:t>https://</a:t>
            </a:r>
            <a:r>
              <a:rPr lang="en-US" sz="1000" dirty="0" err="1">
                <a:solidFill>
                  <a:schemeClr val="bg1"/>
                </a:solidFill>
              </a:rPr>
              <a:t>blog.amplitude.com</a:t>
            </a:r>
            <a:r>
              <a:rPr lang="en-US" sz="1000" dirty="0">
                <a:solidFill>
                  <a:schemeClr val="bg1"/>
                </a:solidFill>
              </a:rPr>
              <a:t>/big-data-cleanup</a:t>
            </a:r>
          </a:p>
        </p:txBody>
      </p:sp>
      <p:pic>
        <p:nvPicPr>
          <p:cNvPr id="7" name="Picture 6">
            <a:extLst>
              <a:ext uri="{FF2B5EF4-FFF2-40B4-BE49-F238E27FC236}">
                <a16:creationId xmlns:a16="http://schemas.microsoft.com/office/drawing/2014/main" id="{7171ECED-23D8-0A45-9278-862D74E41EC2}"/>
              </a:ext>
            </a:extLst>
          </p:cNvPr>
          <p:cNvPicPr>
            <a:picLocks noChangeAspect="1"/>
          </p:cNvPicPr>
          <p:nvPr/>
        </p:nvPicPr>
        <p:blipFill>
          <a:blip r:embed="rId3"/>
          <a:stretch>
            <a:fillRect/>
          </a:stretch>
        </p:blipFill>
        <p:spPr>
          <a:xfrm>
            <a:off x="457200" y="2840244"/>
            <a:ext cx="1862213" cy="1798365"/>
          </a:xfrm>
          <a:prstGeom prst="rect">
            <a:avLst/>
          </a:prstGeom>
        </p:spPr>
      </p:pic>
      <p:pic>
        <p:nvPicPr>
          <p:cNvPr id="2" name="Picture 1">
            <a:extLst>
              <a:ext uri="{FF2B5EF4-FFF2-40B4-BE49-F238E27FC236}">
                <a16:creationId xmlns:a16="http://schemas.microsoft.com/office/drawing/2014/main" id="{6B411B68-CBDF-4B01-BFE4-553A227C13A5}"/>
              </a:ext>
            </a:extLst>
          </p:cNvPr>
          <p:cNvPicPr>
            <a:picLocks noChangeAspect="1"/>
          </p:cNvPicPr>
          <p:nvPr/>
        </p:nvPicPr>
        <p:blipFill>
          <a:blip r:embed="rId4"/>
          <a:stretch>
            <a:fillRect/>
          </a:stretch>
        </p:blipFill>
        <p:spPr>
          <a:xfrm>
            <a:off x="914400" y="504891"/>
            <a:ext cx="6858000" cy="2090298"/>
          </a:xfrm>
          <a:prstGeom prst="rect">
            <a:avLst/>
          </a:prstGeom>
        </p:spPr>
      </p:pic>
    </p:spTree>
    <p:extLst>
      <p:ext uri="{BB962C8B-B14F-4D97-AF65-F5344CB8AC3E}">
        <p14:creationId xmlns:p14="http://schemas.microsoft.com/office/powerpoint/2010/main" val="803268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extLst>
      <p:ext uri="{BB962C8B-B14F-4D97-AF65-F5344CB8AC3E}">
        <p14:creationId xmlns:p14="http://schemas.microsoft.com/office/powerpoint/2010/main" val="706542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spid="_x0000_s2050" name="Equation" r:id="rId4" imgW="1676400" imgH="241300" progId="">
                  <p:embed/>
                </p:oleObj>
              </mc:Choice>
              <mc:Fallback>
                <p:oleObj name="Equation" r:id="rId4"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521725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extLst>
      <p:ext uri="{BB962C8B-B14F-4D97-AF65-F5344CB8AC3E}">
        <p14:creationId xmlns:p14="http://schemas.microsoft.com/office/powerpoint/2010/main" val="4025163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2214874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D63F7BCC-B7FA-4EC2-9387-8F6716E2F78C}"/>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25002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2537223" y="2098548"/>
            <a:ext cx="4192190" cy="649706"/>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ea typeface="ＭＳ Ｐゴシック" pitchFamily="34" charset="-128"/>
                <a:cs typeface="+mj-cs"/>
              </a:rPr>
              <a:t>Overview of Normalization</a:t>
            </a:r>
          </a:p>
        </p:txBody>
      </p:sp>
    </p:spTree>
    <p:extLst>
      <p:ext uri="{BB962C8B-B14F-4D97-AF65-F5344CB8AC3E}">
        <p14:creationId xmlns:p14="http://schemas.microsoft.com/office/powerpoint/2010/main" val="1312319725"/>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Features of Good Relational Designs</a:t>
            </a:r>
          </a:p>
        </p:txBody>
      </p:sp>
      <p:sp>
        <p:nvSpPr>
          <p:cNvPr id="8195" name="Rectangle 3"/>
          <p:cNvSpPr>
            <a:spLocks noGrp="1" noChangeArrowheads="1"/>
          </p:cNvSpPr>
          <p:nvPr>
            <p:ph type="body" idx="1"/>
          </p:nvPr>
        </p:nvSpPr>
        <p:spPr>
          <a:xfrm>
            <a:off x="1707015" y="833295"/>
            <a:ext cx="5746189" cy="3765591"/>
          </a:xfrm>
        </p:spPr>
        <p:txBody>
          <a:bodyPr/>
          <a:lstStyle/>
          <a:p>
            <a:r>
              <a:rPr lang="en-US" altLang="en-US" dirty="0"/>
              <a:t>Suppose we combine </a:t>
            </a:r>
            <a:r>
              <a:rPr lang="en-US" altLang="en-US" i="1" dirty="0"/>
              <a:t>instructor</a:t>
            </a:r>
            <a:r>
              <a:rPr lang="en-US" altLang="en-US" dirty="0"/>
              <a:t> and </a:t>
            </a:r>
            <a:r>
              <a:rPr lang="en-US" altLang="en-US" i="1" dirty="0"/>
              <a:t>department </a:t>
            </a:r>
            <a:r>
              <a:rPr lang="en-US" altLang="en-US" dirty="0"/>
              <a:t>into </a:t>
            </a:r>
            <a:r>
              <a:rPr lang="en-US" altLang="en-US" i="1" dirty="0"/>
              <a:t>in_dep, </a:t>
            </a:r>
            <a:r>
              <a:rPr lang="en-US" altLang="en-US" dirty="0"/>
              <a:t>which represents the natural join on the relations </a:t>
            </a:r>
            <a:r>
              <a:rPr lang="en-US" altLang="en-US" i="1" dirty="0"/>
              <a:t>instructor</a:t>
            </a:r>
            <a:r>
              <a:rPr lang="en-US" altLang="en-US" dirty="0"/>
              <a:t> and </a:t>
            </a:r>
            <a:r>
              <a:rPr lang="en-US" altLang="en-US" i="1" dirty="0"/>
              <a:t>department</a:t>
            </a:r>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r>
              <a:rPr lang="en-US" altLang="en-US" dirty="0">
                <a:solidFill>
                  <a:srgbClr val="FF0000"/>
                </a:solidFill>
              </a:rPr>
              <a:t>There is repetition of information</a:t>
            </a:r>
          </a:p>
          <a:p>
            <a:r>
              <a:rPr lang="en-US" altLang="en-US" dirty="0"/>
              <a:t>Need to use null values (if we add a new department with no instructors) </a:t>
            </a:r>
          </a:p>
          <a:p>
            <a:endParaRPr lang="en-US" altLang="en-US" sz="1500" dirty="0"/>
          </a:p>
          <a:p>
            <a:endParaRPr lang="en-US" altLang="en-US" sz="1500" i="1" dirty="0"/>
          </a:p>
        </p:txBody>
      </p:sp>
      <p:pic>
        <p:nvPicPr>
          <p:cNvPr id="8196" name="Picture 5"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35" y="1417199"/>
            <a:ext cx="3415487" cy="204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1808328" y="4411638"/>
            <a:ext cx="57461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14313" indent="-214313" defTabSz="685800" eaLnBrk="0" hangingPunct="0">
              <a:buClr>
                <a:srgbClr val="002060"/>
              </a:buClr>
              <a:buSzPct val="100000"/>
            </a:pPr>
            <a:endParaRPr lang="en-US" altLang="en-US" sz="1500" dirty="0">
              <a:solidFill>
                <a:srgbClr val="000000"/>
              </a:solidFill>
            </a:endParaRPr>
          </a:p>
        </p:txBody>
      </p:sp>
    </p:spTree>
    <p:extLst>
      <p:ext uri="{BB962C8B-B14F-4D97-AF65-F5344CB8AC3E}">
        <p14:creationId xmlns:p14="http://schemas.microsoft.com/office/powerpoint/2010/main" val="4224244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189AE8-E835-452A-8B76-153428A6CCF6}"/>
              </a:ext>
            </a:extLst>
          </p:cNvPr>
          <p:cNvSpPr>
            <a:spLocks noGrp="1"/>
          </p:cNvSpPr>
          <p:nvPr>
            <p:ph type="title"/>
          </p:nvPr>
        </p:nvSpPr>
        <p:spPr/>
        <p:txBody>
          <a:bodyPr/>
          <a:lstStyle/>
          <a:p>
            <a:r>
              <a:rPr lang="en-US" dirty="0"/>
              <a:t>Evil’s of Redundancy</a:t>
            </a:r>
          </a:p>
        </p:txBody>
      </p:sp>
      <p:pic>
        <p:nvPicPr>
          <p:cNvPr id="4" name="Picture 3">
            <a:extLst>
              <a:ext uri="{FF2B5EF4-FFF2-40B4-BE49-F238E27FC236}">
                <a16:creationId xmlns:a16="http://schemas.microsoft.com/office/drawing/2014/main" id="{03A5A831-CCD1-43D7-B190-7A363554AB2D}"/>
              </a:ext>
            </a:extLst>
          </p:cNvPr>
          <p:cNvPicPr>
            <a:picLocks noChangeAspect="1"/>
          </p:cNvPicPr>
          <p:nvPr/>
        </p:nvPicPr>
        <p:blipFill>
          <a:blip r:embed="rId2"/>
          <a:stretch>
            <a:fillRect/>
          </a:stretch>
        </p:blipFill>
        <p:spPr>
          <a:xfrm>
            <a:off x="457200" y="516544"/>
            <a:ext cx="7334871" cy="4110412"/>
          </a:xfrm>
          <a:prstGeom prst="rect">
            <a:avLst/>
          </a:prstGeom>
        </p:spPr>
      </p:pic>
    </p:spTree>
    <p:extLst>
      <p:ext uri="{BB962C8B-B14F-4D97-AF65-F5344CB8AC3E}">
        <p14:creationId xmlns:p14="http://schemas.microsoft.com/office/powerpoint/2010/main" val="3869440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a:xfrm>
            <a:off x="1801559" y="88106"/>
            <a:ext cx="6057900" cy="457200"/>
          </a:xfrm>
        </p:spPr>
        <p:txBody>
          <a:bodyPr/>
          <a:lstStyle/>
          <a:p>
            <a:pPr>
              <a:defRPr/>
            </a:pPr>
            <a:r>
              <a:rPr lang="en-US" altLang="en-US" dirty="0">
                <a:effectLst>
                  <a:outerShdw blurRad="38100" dist="38100" dir="2700000" algn="tl">
                    <a:srgbClr val="C0C0C0"/>
                  </a:outerShdw>
                </a:effectLst>
                <a:ea typeface="ＭＳ Ｐゴシック" pitchFamily="34" charset="-128"/>
              </a:rPr>
              <a:t>A Combined Schema Without Repetition</a:t>
            </a:r>
          </a:p>
        </p:txBody>
      </p:sp>
      <p:sp>
        <p:nvSpPr>
          <p:cNvPr id="9219" name="Rectangle 3"/>
          <p:cNvSpPr>
            <a:spLocks noGrp="1" noChangeArrowheads="1"/>
          </p:cNvSpPr>
          <p:nvPr>
            <p:ph type="body" idx="1"/>
          </p:nvPr>
        </p:nvSpPr>
        <p:spPr>
          <a:xfrm>
            <a:off x="1935333" y="1236241"/>
            <a:ext cx="5163299" cy="1976191"/>
          </a:xfrm>
        </p:spPr>
        <p:txBody>
          <a:bodyPr/>
          <a:lstStyle/>
          <a:p>
            <a:r>
              <a:rPr lang="en-US" altLang="en-US" sz="1350" dirty="0"/>
              <a:t>Consider combining relations </a:t>
            </a:r>
          </a:p>
          <a:p>
            <a:pPr lvl="1"/>
            <a:r>
              <a:rPr lang="en-US" altLang="en-US" i="1" dirty="0" err="1"/>
              <a:t>sec_class</a:t>
            </a:r>
            <a:r>
              <a:rPr lang="en-US" altLang="en-US" i="1" dirty="0"/>
              <a:t>(</a:t>
            </a:r>
            <a:r>
              <a:rPr lang="en-US" altLang="en-US" i="1" dirty="0" err="1"/>
              <a:t>sec_id</a:t>
            </a:r>
            <a:r>
              <a:rPr lang="en-US" altLang="en-US" i="1" dirty="0"/>
              <a:t>, building, </a:t>
            </a:r>
            <a:r>
              <a:rPr lang="en-US" altLang="en-US" i="1" dirty="0" err="1"/>
              <a:t>room_number</a:t>
            </a:r>
            <a:r>
              <a:rPr lang="en-US" altLang="en-US" i="1" dirty="0"/>
              <a:t>)</a:t>
            </a:r>
            <a:r>
              <a:rPr lang="en-US" altLang="en-US" dirty="0"/>
              <a:t> and </a:t>
            </a:r>
          </a:p>
          <a:p>
            <a:pPr lvl="1"/>
            <a:r>
              <a:rPr lang="en-US" altLang="en-US" i="1" dirty="0"/>
              <a:t>section(</a:t>
            </a:r>
            <a:r>
              <a:rPr lang="en-US" altLang="en-US" i="1" dirty="0" err="1"/>
              <a:t>course_id</a:t>
            </a:r>
            <a:r>
              <a:rPr lang="en-US" altLang="en-US" i="1" dirty="0"/>
              <a:t>, </a:t>
            </a:r>
            <a:r>
              <a:rPr lang="en-US" altLang="en-US" i="1" dirty="0" err="1"/>
              <a:t>sec_id</a:t>
            </a:r>
            <a:r>
              <a:rPr lang="en-US" altLang="en-US" i="1" dirty="0"/>
              <a:t>, semester, year) </a:t>
            </a:r>
          </a:p>
          <a:p>
            <a:pPr lvl="1">
              <a:buFont typeface="Monotype Sorts" pitchFamily="-84" charset="2"/>
              <a:buNone/>
            </a:pPr>
            <a:r>
              <a:rPr lang="en-US" altLang="en-US" dirty="0"/>
              <a:t>into one relation</a:t>
            </a:r>
          </a:p>
          <a:p>
            <a:pPr lvl="1"/>
            <a:r>
              <a:rPr lang="en-US" altLang="en-US" i="1" dirty="0"/>
              <a:t>section(</a:t>
            </a:r>
            <a:r>
              <a:rPr lang="en-US" altLang="en-US" i="1" dirty="0" err="1"/>
              <a:t>course_id</a:t>
            </a:r>
            <a:r>
              <a:rPr lang="en-US" altLang="en-US" i="1" dirty="0"/>
              <a:t>, </a:t>
            </a:r>
            <a:r>
              <a:rPr lang="en-US" altLang="en-US" i="1" dirty="0" err="1"/>
              <a:t>sec_id</a:t>
            </a:r>
            <a:r>
              <a:rPr lang="en-US" altLang="en-US" i="1" dirty="0"/>
              <a:t>, semester, year, </a:t>
            </a:r>
            <a:br>
              <a:rPr lang="en-US" altLang="en-US" i="1" dirty="0"/>
            </a:br>
            <a:r>
              <a:rPr lang="en-US" altLang="en-US" i="1" dirty="0"/>
              <a:t>               building, </a:t>
            </a:r>
            <a:r>
              <a:rPr lang="en-US" altLang="en-US" i="1" dirty="0" err="1"/>
              <a:t>room_number</a:t>
            </a:r>
            <a:r>
              <a:rPr lang="en-US" altLang="en-US" i="1" dirty="0"/>
              <a:t>)</a:t>
            </a:r>
            <a:endParaRPr lang="en-US" altLang="en-US" dirty="0"/>
          </a:p>
          <a:p>
            <a:r>
              <a:rPr lang="en-US" altLang="en-US" sz="1350" dirty="0"/>
              <a:t>No repetition in this case</a:t>
            </a:r>
          </a:p>
        </p:txBody>
      </p:sp>
      <p:sp>
        <p:nvSpPr>
          <p:cNvPr id="2" name="TextBox 1"/>
          <p:cNvSpPr txBox="1"/>
          <p:nvPr/>
        </p:nvSpPr>
        <p:spPr>
          <a:xfrm>
            <a:off x="1715610" y="912708"/>
            <a:ext cx="4985977" cy="473206"/>
          </a:xfrm>
          <a:prstGeom prst="rect">
            <a:avLst/>
          </a:prstGeom>
          <a:noFill/>
        </p:spPr>
        <p:txBody>
          <a:bodyPr wrap="square" rtlCol="0">
            <a:spAutoFit/>
          </a:bodyPr>
          <a:lstStyle/>
          <a:p>
            <a:pPr defTabSz="685800" eaLnBrk="0" hangingPunct="0"/>
            <a:r>
              <a:rPr lang="en-US" altLang="en-US" sz="1275" dirty="0">
                <a:solidFill>
                  <a:srgbClr val="000000"/>
                </a:solidFill>
                <a:latin typeface="Helvetica" panose="020B0604020202020204" pitchFamily="34" charset="0"/>
                <a:ea typeface="MS PGothic" panose="020B0600070205080204" pitchFamily="34" charset="-128"/>
              </a:rPr>
              <a:t>Not all combined schemas result in repetition of information</a:t>
            </a:r>
          </a:p>
          <a:p>
            <a:pPr defTabSz="685800" eaLnBrk="0" hangingPunct="0"/>
            <a:endParaRPr lang="en-US" sz="1200" dirty="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098888607"/>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Decomposition</a:t>
            </a:r>
          </a:p>
        </p:txBody>
      </p:sp>
      <p:sp>
        <p:nvSpPr>
          <p:cNvPr id="10243" name="Rectangle 3"/>
          <p:cNvSpPr>
            <a:spLocks noGrp="1" noChangeArrowheads="1"/>
          </p:cNvSpPr>
          <p:nvPr>
            <p:ph type="body" idx="1"/>
          </p:nvPr>
        </p:nvSpPr>
        <p:spPr>
          <a:xfrm>
            <a:off x="1719263" y="820341"/>
            <a:ext cx="5695811" cy="3883819"/>
          </a:xfrm>
        </p:spPr>
        <p:txBody>
          <a:bodyPr/>
          <a:lstStyle/>
          <a:p>
            <a:r>
              <a:rPr lang="en-US" altLang="en-US" dirty="0"/>
              <a:t>The only way to avoid the repetition-of-information problem in the </a:t>
            </a:r>
            <a:r>
              <a:rPr lang="en-US" altLang="en-US" dirty="0" err="1"/>
              <a:t>i</a:t>
            </a:r>
            <a:r>
              <a:rPr lang="en-US" altLang="en-US" i="1" dirty="0" err="1"/>
              <a:t>n_dep</a:t>
            </a:r>
            <a:r>
              <a:rPr lang="en-US" altLang="en-US" dirty="0"/>
              <a:t> schema is to decompose it into two schemas – instructor and </a:t>
            </a:r>
            <a:r>
              <a:rPr lang="en-US" altLang="en-US" i="1" dirty="0"/>
              <a:t>department </a:t>
            </a:r>
            <a:r>
              <a:rPr lang="en-US" altLang="en-US" dirty="0"/>
              <a:t>schemas.</a:t>
            </a:r>
          </a:p>
          <a:p>
            <a:r>
              <a:rPr lang="en-US" altLang="en-US" dirty="0"/>
              <a:t>Not all decompositions are good.  Suppose we decompose</a:t>
            </a:r>
          </a:p>
          <a:p>
            <a:pPr>
              <a:buFont typeface="Monotype Sorts" pitchFamily="-84" charset="2"/>
              <a:buNone/>
            </a:pPr>
            <a:br>
              <a:rPr lang="en-US" altLang="en-US" dirty="0"/>
            </a:br>
            <a:r>
              <a:rPr lang="en-US" altLang="en-US" dirty="0"/>
              <a:t>       </a:t>
            </a:r>
            <a:r>
              <a:rPr lang="en-US" altLang="en-US" i="1" dirty="0"/>
              <a:t>employee(ID, name, street, city, salary)</a:t>
            </a:r>
            <a:r>
              <a:rPr lang="en-US" altLang="en-US" dirty="0"/>
              <a:t>  </a:t>
            </a:r>
          </a:p>
          <a:p>
            <a:pPr>
              <a:buFont typeface="Monotype Sorts" pitchFamily="-84" charset="2"/>
              <a:buNone/>
            </a:pPr>
            <a:r>
              <a:rPr lang="en-US" altLang="en-US" dirty="0"/>
              <a:t>       into</a:t>
            </a:r>
          </a:p>
          <a:p>
            <a:pPr>
              <a:buFont typeface="Monotype Sorts" pitchFamily="-84" charset="2"/>
              <a:buNone/>
            </a:pPr>
            <a:r>
              <a:rPr lang="en-US" altLang="en-US" dirty="0"/>
              <a:t>	       </a:t>
            </a:r>
            <a:r>
              <a:rPr lang="en-US" altLang="en-US" i="1" dirty="0"/>
              <a:t>employee1</a:t>
            </a:r>
            <a:r>
              <a:rPr lang="en-US" altLang="en-US" dirty="0"/>
              <a:t> (</a:t>
            </a:r>
            <a:r>
              <a:rPr lang="en-US" altLang="en-US" i="1" dirty="0"/>
              <a:t>ID</a:t>
            </a:r>
            <a:r>
              <a:rPr lang="en-US" altLang="en-US" dirty="0"/>
              <a:t>, </a:t>
            </a:r>
            <a:r>
              <a:rPr lang="en-US" altLang="en-US" i="1" dirty="0"/>
              <a:t>name</a:t>
            </a:r>
            <a:r>
              <a:rPr lang="en-US" altLang="en-US" dirty="0"/>
              <a:t>)</a:t>
            </a:r>
          </a:p>
          <a:p>
            <a:pPr>
              <a:buFont typeface="Monotype Sorts" pitchFamily="-84" charset="2"/>
              <a:buNone/>
            </a:pPr>
            <a:r>
              <a:rPr lang="en-US" altLang="en-US" dirty="0"/>
              <a:t>	       </a:t>
            </a:r>
            <a:r>
              <a:rPr lang="en-US" altLang="en-US" i="1" dirty="0"/>
              <a:t>employee2</a:t>
            </a:r>
            <a:r>
              <a:rPr lang="en-US" altLang="en-US" dirty="0"/>
              <a:t> (</a:t>
            </a:r>
            <a:r>
              <a:rPr lang="en-US" altLang="en-US" i="1" dirty="0"/>
              <a:t>name</a:t>
            </a:r>
            <a:r>
              <a:rPr lang="en-US" altLang="en-US" dirty="0"/>
              <a:t>, </a:t>
            </a:r>
            <a:r>
              <a:rPr lang="en-US" altLang="en-US" i="1" dirty="0"/>
              <a:t>street, city, salary</a:t>
            </a:r>
            <a:r>
              <a:rPr lang="en-US" altLang="en-US" dirty="0"/>
              <a:t>)</a:t>
            </a:r>
          </a:p>
          <a:p>
            <a:pPr>
              <a:buFont typeface="Monotype Sorts" pitchFamily="-84" charset="2"/>
              <a:buNone/>
            </a:pPr>
            <a:endParaRPr lang="en-US" altLang="en-US" dirty="0"/>
          </a:p>
          <a:p>
            <a:pPr>
              <a:buFont typeface="Monotype Sorts" pitchFamily="-84" charset="2"/>
              <a:buNone/>
            </a:pPr>
            <a:r>
              <a:rPr lang="en-US" altLang="en-US" dirty="0"/>
              <a:t>      The problem arises when we have two employees with the same name</a:t>
            </a:r>
          </a:p>
          <a:p>
            <a:r>
              <a:rPr lang="en-US" altLang="en-US" dirty="0"/>
              <a:t>The next slide shows how we lose information -- we cannot reconstruct the original </a:t>
            </a:r>
            <a:r>
              <a:rPr lang="en-US" altLang="en-US" i="1" dirty="0"/>
              <a:t>employee</a:t>
            </a:r>
            <a:r>
              <a:rPr lang="en-US" altLang="en-US" dirty="0"/>
              <a:t> relation -- and so, this is a </a:t>
            </a:r>
            <a:r>
              <a:rPr lang="en-US" altLang="en-US" b="1" dirty="0">
                <a:solidFill>
                  <a:srgbClr val="002060"/>
                </a:solidFill>
              </a:rPr>
              <a:t>lossy decomposition</a:t>
            </a:r>
            <a:r>
              <a:rPr lang="en-US" altLang="en-US" dirty="0"/>
              <a:t>.</a:t>
            </a:r>
          </a:p>
          <a:p>
            <a:pPr lvl="1">
              <a:buFont typeface="Monotype Sorts" pitchFamily="-84" charset="2"/>
              <a:buNone/>
            </a:pPr>
            <a:endParaRPr lang="en-US" altLang="en-US" sz="1500" i="1" dirty="0"/>
          </a:p>
          <a:p>
            <a:pPr lvl="1">
              <a:buFont typeface="Monotype Sorts" pitchFamily="-84" charset="2"/>
              <a:buNone/>
            </a:pPr>
            <a:endParaRPr lang="en-US" altLang="en-US" dirty="0"/>
          </a:p>
        </p:txBody>
      </p:sp>
    </p:spTree>
    <p:extLst>
      <p:ext uri="{BB962C8B-B14F-4D97-AF65-F5344CB8AC3E}">
        <p14:creationId xmlns:p14="http://schemas.microsoft.com/office/powerpoint/2010/main" val="217320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 Whirlwind Tour of 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3783580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A Lossy Decomposition</a:t>
            </a:r>
          </a:p>
        </p:txBody>
      </p:sp>
      <p:pic>
        <p:nvPicPr>
          <p:cNvPr id="11267" name="Picture 5"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88" y="820106"/>
            <a:ext cx="4287012" cy="392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5644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Lossless Decomposition</a:t>
            </a:r>
          </a:p>
        </p:txBody>
      </p:sp>
      <p:sp>
        <p:nvSpPr>
          <p:cNvPr id="12291" name="Rectangle 3"/>
          <p:cNvSpPr>
            <a:spLocks noGrp="1" noChangeArrowheads="1"/>
          </p:cNvSpPr>
          <p:nvPr>
            <p:ph type="body" idx="1"/>
          </p:nvPr>
        </p:nvSpPr>
        <p:spPr>
          <a:xfrm>
            <a:off x="1719263" y="820342"/>
            <a:ext cx="5641658" cy="3120723"/>
          </a:xfrm>
        </p:spPr>
        <p:txBody>
          <a:bodyPr/>
          <a:lstStyle/>
          <a:p>
            <a:r>
              <a:rPr lang="en-US" altLang="en-US" dirty="0"/>
              <a:t>Let </a:t>
            </a:r>
            <a:r>
              <a:rPr lang="en-US" altLang="en-US" i="1" dirty="0"/>
              <a:t>R</a:t>
            </a:r>
            <a:r>
              <a:rPr lang="en-US" altLang="en-US" dirty="0"/>
              <a:t> be a relation schema and let </a:t>
            </a:r>
            <a:r>
              <a:rPr lang="en-US" altLang="en-US" i="1" dirty="0"/>
              <a:t>R</a:t>
            </a:r>
            <a:r>
              <a:rPr lang="en-US" altLang="en-US" i="1" baseline="-25000" dirty="0"/>
              <a:t>1 </a:t>
            </a:r>
            <a:r>
              <a:rPr lang="en-US" altLang="en-US" dirty="0"/>
              <a:t>and </a:t>
            </a:r>
            <a:r>
              <a:rPr lang="en-US" altLang="en-US" i="1" dirty="0"/>
              <a:t>R</a:t>
            </a:r>
            <a:r>
              <a:rPr lang="en-US" altLang="en-US" i="1" baseline="-25000" dirty="0"/>
              <a:t>2 </a:t>
            </a:r>
            <a:r>
              <a:rPr lang="en-US" altLang="en-US" dirty="0"/>
              <a:t>form a decomposition of R . That is R = </a:t>
            </a:r>
            <a:r>
              <a:rPr lang="en-US" altLang="en-US" i="1" dirty="0"/>
              <a:t>R</a:t>
            </a:r>
            <a:r>
              <a:rPr lang="en-US" altLang="en-US" i="1" baseline="-25000" dirty="0"/>
              <a:t>1 </a:t>
            </a:r>
            <a:r>
              <a:rPr lang="en-US" altLang="en-US" dirty="0"/>
              <a:t> U </a:t>
            </a:r>
            <a:r>
              <a:rPr lang="en-US" altLang="en-US" i="1" dirty="0"/>
              <a:t>R</a:t>
            </a:r>
            <a:r>
              <a:rPr lang="en-US" altLang="en-US" i="1" baseline="-25000" dirty="0"/>
              <a:t>2</a:t>
            </a:r>
            <a:endParaRPr lang="en-US" altLang="en-US" dirty="0"/>
          </a:p>
          <a:p>
            <a:r>
              <a:rPr lang="en-US" altLang="en-US" dirty="0"/>
              <a:t>We say that the decomposition is a </a:t>
            </a:r>
            <a:r>
              <a:rPr lang="en-US" altLang="en-US" b="1" dirty="0">
                <a:solidFill>
                  <a:srgbClr val="002060"/>
                </a:solidFill>
              </a:rPr>
              <a:t>lossless decomposition  </a:t>
            </a:r>
            <a:r>
              <a:rPr lang="en-US" altLang="en-US" dirty="0"/>
              <a:t>if there is no loss of information by replacing  R with the two relation schemas</a:t>
            </a:r>
            <a:r>
              <a:rPr lang="en-US" altLang="en-US" i="1" dirty="0"/>
              <a:t> R</a:t>
            </a:r>
            <a:r>
              <a:rPr lang="en-US" altLang="en-US" i="1" baseline="-25000" dirty="0"/>
              <a:t>1 </a:t>
            </a:r>
            <a:r>
              <a:rPr lang="en-US" altLang="en-US" dirty="0"/>
              <a:t> U </a:t>
            </a:r>
            <a:r>
              <a:rPr lang="en-US" altLang="en-US" i="1" dirty="0"/>
              <a:t>R</a:t>
            </a:r>
            <a:r>
              <a:rPr lang="en-US" altLang="en-US" i="1" baseline="-25000" dirty="0"/>
              <a:t>2</a:t>
            </a:r>
            <a:r>
              <a:rPr lang="en-US" altLang="en-US" dirty="0"/>
              <a:t> </a:t>
            </a:r>
          </a:p>
          <a:p>
            <a:r>
              <a:rPr lang="en-US" altLang="en-US" dirty="0">
                <a:sym typeface="Symbol" panose="05050102010706020507" pitchFamily="18" charset="2"/>
              </a:rPr>
              <a:t>Formally,</a:t>
            </a:r>
          </a:p>
          <a:p>
            <a:pPr>
              <a:buFont typeface="Monotype Sorts" pitchFamily="-84" charset="2"/>
              <a:buNone/>
            </a:pPr>
            <a:r>
              <a:rPr lang="en-US" altLang="en-US" dirty="0">
                <a:latin typeface="Times New Roman" panose="02020603050405020304" pitchFamily="18" charset="0"/>
                <a:sym typeface="Symbol" panose="05050102010706020507" pitchFamily="18" charset="2"/>
              </a:rPr>
              <a:t>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1</a:t>
            </a:r>
            <a:r>
              <a:rPr lang="en-US" altLang="en-US" dirty="0">
                <a:latin typeface="Times New Roman" panose="02020603050405020304" pitchFamily="18" charset="0"/>
                <a:sym typeface="Symbol" panose="05050102010706020507" pitchFamily="18" charset="2"/>
              </a:rPr>
              <a:t> (r)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2</a:t>
            </a:r>
            <a:r>
              <a:rPr lang="en-US" altLang="en-US" dirty="0">
                <a:latin typeface="Times New Roman" panose="02020603050405020304" pitchFamily="18" charset="0"/>
                <a:sym typeface="Symbol" panose="05050102010706020507" pitchFamily="18" charset="2"/>
              </a:rPr>
              <a:t> (r) = </a:t>
            </a:r>
            <a:r>
              <a:rPr lang="en-US" altLang="en-US" i="1" dirty="0">
                <a:latin typeface="Times New Roman" panose="02020603050405020304" pitchFamily="18" charset="0"/>
                <a:sym typeface="Symbol" panose="05050102010706020507" pitchFamily="18" charset="2"/>
              </a:rPr>
              <a:t>r</a:t>
            </a:r>
          </a:p>
          <a:p>
            <a:r>
              <a:rPr lang="en-US" altLang="en-US" dirty="0">
                <a:sym typeface="Symbol" panose="05050102010706020507" pitchFamily="18" charset="2"/>
              </a:rPr>
              <a:t>And,  conversely a decomposition is lossy if</a:t>
            </a:r>
            <a:endParaRPr lang="en-US" altLang="en-US" i="1" dirty="0"/>
          </a:p>
          <a:p>
            <a:pPr lvl="1">
              <a:buFont typeface="Monotype Sorts" pitchFamily="-84" charset="2"/>
              <a:buNone/>
            </a:pPr>
            <a:r>
              <a:rPr lang="en-US" altLang="en-US" dirty="0">
                <a:latin typeface="Times New Roman" panose="02020603050405020304" pitchFamily="18" charset="0"/>
                <a:sym typeface="Symbol" panose="05050102010706020507" pitchFamily="18" charset="2"/>
              </a:rPr>
              <a:t>     r  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1</a:t>
            </a:r>
            <a:r>
              <a:rPr lang="en-US" altLang="en-US" dirty="0">
                <a:latin typeface="Times New Roman" panose="02020603050405020304" pitchFamily="18" charset="0"/>
                <a:sym typeface="Symbol" panose="05050102010706020507" pitchFamily="18" charset="2"/>
              </a:rPr>
              <a:t> (r)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2</a:t>
            </a:r>
            <a:r>
              <a:rPr lang="en-US" altLang="en-US" dirty="0">
                <a:latin typeface="Times New Roman" panose="02020603050405020304" pitchFamily="18" charset="0"/>
                <a:sym typeface="Symbol" panose="05050102010706020507" pitchFamily="18" charset="2"/>
              </a:rPr>
              <a:t> (r) = </a:t>
            </a:r>
            <a:r>
              <a:rPr lang="en-US" altLang="en-US" i="1" dirty="0">
                <a:latin typeface="Times New Roman" panose="02020603050405020304" pitchFamily="18" charset="0"/>
                <a:sym typeface="Symbol" panose="05050102010706020507" pitchFamily="18" charset="2"/>
              </a:rPr>
              <a:t>r</a:t>
            </a:r>
            <a:r>
              <a:rPr lang="en-US" altLang="en-US" dirty="0">
                <a:latin typeface="Times New Roman" panose="02020603050405020304" pitchFamily="18" charset="0"/>
                <a:sym typeface="Symbol" panose="05050102010706020507" pitchFamily="18" charset="2"/>
              </a:rPr>
              <a:t> </a:t>
            </a:r>
            <a:endParaRPr lang="en-US" altLang="en-US" dirty="0"/>
          </a:p>
        </p:txBody>
      </p:sp>
      <p:sp>
        <p:nvSpPr>
          <p:cNvPr id="12292" name="Freeform 19"/>
          <p:cNvSpPr>
            <a:spLocks/>
          </p:cNvSpPr>
          <p:nvPr/>
        </p:nvSpPr>
        <p:spPr bwMode="auto">
          <a:xfrm>
            <a:off x="2860189" y="2279296"/>
            <a:ext cx="107156" cy="107156"/>
          </a:xfrm>
          <a:custGeom>
            <a:avLst/>
            <a:gdLst>
              <a:gd name="T0" fmla="*/ 0 w 182"/>
              <a:gd name="T1" fmla="*/ 0 h 182"/>
              <a:gd name="T2" fmla="*/ 0 w 182"/>
              <a:gd name="T3" fmla="*/ 2147483647 h 182"/>
              <a:gd name="T4" fmla="*/ 2147483647 w 182"/>
              <a:gd name="T5" fmla="*/ 0 h 182"/>
              <a:gd name="T6" fmla="*/ 2147483647 w 182"/>
              <a:gd name="T7" fmla="*/ 2147483647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2293" name="Freeform 19"/>
          <p:cNvSpPr>
            <a:spLocks/>
          </p:cNvSpPr>
          <p:nvPr/>
        </p:nvSpPr>
        <p:spPr bwMode="auto">
          <a:xfrm>
            <a:off x="3215964" y="2802717"/>
            <a:ext cx="107156" cy="107156"/>
          </a:xfrm>
          <a:custGeom>
            <a:avLst/>
            <a:gdLst>
              <a:gd name="T0" fmla="*/ 0 w 182"/>
              <a:gd name="T1" fmla="*/ 0 h 182"/>
              <a:gd name="T2" fmla="*/ 0 w 182"/>
              <a:gd name="T3" fmla="*/ 2147483647 h 182"/>
              <a:gd name="T4" fmla="*/ 2147483647 w 182"/>
              <a:gd name="T5" fmla="*/ 0 h 182"/>
              <a:gd name="T6" fmla="*/ 2147483647 w 182"/>
              <a:gd name="T7" fmla="*/ 2147483647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701780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a:xfrm>
            <a:off x="1614488" y="189310"/>
            <a:ext cx="6400800" cy="342900"/>
          </a:xfrm>
        </p:spPr>
        <p:txBody>
          <a:bodyPr/>
          <a:lstStyle/>
          <a:p>
            <a:pPr>
              <a:defRPr/>
            </a:pPr>
            <a:r>
              <a:rPr lang="en-US" altLang="en-US" dirty="0">
                <a:effectLst>
                  <a:outerShdw blurRad="38100" dist="38100" dir="2700000" algn="tl">
                    <a:srgbClr val="C0C0C0"/>
                  </a:outerShdw>
                </a:effectLst>
                <a:ea typeface="ＭＳ Ｐゴシック" pitchFamily="34" charset="-128"/>
              </a:rPr>
              <a:t>Example of Lossless Decomposition </a:t>
            </a:r>
          </a:p>
        </p:txBody>
      </p:sp>
      <p:sp>
        <p:nvSpPr>
          <p:cNvPr id="13315" name="Rectangle 3"/>
          <p:cNvSpPr>
            <a:spLocks noGrp="1" noChangeArrowheads="1"/>
          </p:cNvSpPr>
          <p:nvPr>
            <p:ph type="body" idx="1"/>
          </p:nvPr>
        </p:nvSpPr>
        <p:spPr>
          <a:xfrm>
            <a:off x="1722269" y="821532"/>
            <a:ext cx="5656142" cy="623221"/>
          </a:xfrm>
        </p:spPr>
        <p:txBody>
          <a:bodyPr/>
          <a:lstStyle/>
          <a:p>
            <a:pPr>
              <a:tabLst>
                <a:tab pos="1752600" algn="l"/>
                <a:tab pos="2824163" algn="l"/>
              </a:tabLst>
            </a:pPr>
            <a:r>
              <a:rPr lang="en-US" altLang="en-US" dirty="0"/>
              <a:t>Decomposition of </a:t>
            </a:r>
            <a:r>
              <a:rPr lang="en-US" altLang="en-US" i="1" dirty="0"/>
              <a:t>R = (A, B, C)</a:t>
            </a:r>
            <a:br>
              <a:rPr lang="en-US" altLang="en-US" i="1" dirty="0"/>
            </a:br>
            <a:r>
              <a:rPr lang="en-US" altLang="en-US" i="1" dirty="0"/>
              <a:t>	R</a:t>
            </a:r>
            <a:r>
              <a:rPr lang="en-US" altLang="en-US" i="1" baseline="-25000" dirty="0"/>
              <a:t>1</a:t>
            </a:r>
            <a:r>
              <a:rPr lang="en-US" altLang="en-US" i="1" dirty="0"/>
              <a:t> = (A, B)	R</a:t>
            </a:r>
            <a:r>
              <a:rPr lang="en-US" altLang="en-US" baseline="-25000" dirty="0"/>
              <a:t>2</a:t>
            </a:r>
            <a:r>
              <a:rPr lang="en-US" altLang="en-US" i="1" dirty="0"/>
              <a:t> = (B, C)</a:t>
            </a:r>
            <a:endParaRPr lang="en-US" altLang="en-US" dirty="0"/>
          </a:p>
        </p:txBody>
      </p:sp>
      <p:pic>
        <p:nvPicPr>
          <p:cNvPr id="13316" name="Picture 30" descr="C:\Users\as668\Desktop\Judi\7_02 fig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256" y="1511634"/>
            <a:ext cx="3075003" cy="204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40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86284" y="2038351"/>
            <a:ext cx="8839200" cy="2438399"/>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475090"/>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529250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a:xfrm>
            <a:off x="1721644" y="139304"/>
            <a:ext cx="6279356" cy="448865"/>
          </a:xfrm>
        </p:spPr>
        <p:txBody>
          <a:bodyPr/>
          <a:lstStyle/>
          <a:p>
            <a:pPr>
              <a:defRPr/>
            </a:pPr>
            <a:r>
              <a:rPr lang="en-US" altLang="en-US" dirty="0">
                <a:effectLst>
                  <a:outerShdw blurRad="38100" dist="38100" dir="2700000" algn="tl">
                    <a:srgbClr val="C0C0C0"/>
                  </a:outerShdw>
                </a:effectLst>
                <a:ea typeface="ＭＳ Ｐゴシック" pitchFamily="34" charset="-128"/>
              </a:rPr>
              <a:t>Normalization Theory</a:t>
            </a:r>
          </a:p>
        </p:txBody>
      </p:sp>
      <p:sp>
        <p:nvSpPr>
          <p:cNvPr id="14339" name="Rectangle 3"/>
          <p:cNvSpPr>
            <a:spLocks noGrp="1" noChangeArrowheads="1"/>
          </p:cNvSpPr>
          <p:nvPr>
            <p:ph type="body" idx="1"/>
          </p:nvPr>
        </p:nvSpPr>
        <p:spPr>
          <a:xfrm>
            <a:off x="1721644" y="829486"/>
            <a:ext cx="5653481" cy="2343482"/>
          </a:xfrm>
        </p:spPr>
        <p:txBody>
          <a:bodyPr/>
          <a:lstStyle/>
          <a:p>
            <a:r>
              <a:rPr lang="en-US" altLang="en-US" dirty="0"/>
              <a:t>Decide whether a particular relation </a:t>
            </a:r>
            <a:r>
              <a:rPr lang="en-US" altLang="en-US" i="1" dirty="0"/>
              <a:t>R</a:t>
            </a:r>
            <a:r>
              <a:rPr lang="en-US" altLang="en-US" dirty="0"/>
              <a:t> is in </a:t>
            </a:r>
            <a:r>
              <a:rPr lang="ja-JP" altLang="en-US" dirty="0">
                <a:latin typeface="Arial" panose="020B0604020202020204" pitchFamily="34" charset="0"/>
              </a:rPr>
              <a:t>“</a:t>
            </a:r>
            <a:r>
              <a:rPr lang="en-US" altLang="ja-JP" dirty="0"/>
              <a:t>good</a:t>
            </a:r>
            <a:r>
              <a:rPr lang="ja-JP" altLang="en-US" dirty="0">
                <a:latin typeface="Arial" panose="020B0604020202020204" pitchFamily="34" charset="0"/>
              </a:rPr>
              <a:t>”</a:t>
            </a:r>
            <a:r>
              <a:rPr lang="en-US" altLang="ja-JP" dirty="0"/>
              <a:t> form.</a:t>
            </a:r>
          </a:p>
          <a:p>
            <a:r>
              <a:rPr lang="en-US" altLang="en-US" dirty="0"/>
              <a:t>In the case that a relation </a:t>
            </a:r>
            <a:r>
              <a:rPr lang="en-US" altLang="en-US" i="1" dirty="0"/>
              <a:t>R</a:t>
            </a:r>
            <a:r>
              <a:rPr lang="en-US" altLang="en-US" dirty="0"/>
              <a:t> is not in </a:t>
            </a:r>
            <a:r>
              <a:rPr lang="ja-JP" altLang="en-US" dirty="0">
                <a:latin typeface="Arial" panose="020B0604020202020204" pitchFamily="34" charset="0"/>
              </a:rPr>
              <a:t>“</a:t>
            </a:r>
            <a:r>
              <a:rPr lang="en-US" altLang="ja-JP" dirty="0"/>
              <a:t>good</a:t>
            </a:r>
            <a:r>
              <a:rPr lang="ja-JP" altLang="en-US" dirty="0">
                <a:latin typeface="Arial" panose="020B0604020202020204" pitchFamily="34" charset="0"/>
              </a:rPr>
              <a:t>”</a:t>
            </a:r>
            <a:r>
              <a:rPr lang="en-US" altLang="ja-JP" dirty="0"/>
              <a:t> form, decompose it into  set of relations {</a:t>
            </a:r>
            <a:r>
              <a:rPr lang="en-US" altLang="ja-JP" i="1" dirty="0"/>
              <a:t>R</a:t>
            </a:r>
            <a:r>
              <a:rPr lang="en-US" altLang="ja-JP" baseline="-25000" dirty="0"/>
              <a:t>1</a:t>
            </a:r>
            <a:r>
              <a:rPr lang="en-US" altLang="ja-JP" i="1" dirty="0"/>
              <a:t>, R</a:t>
            </a:r>
            <a:r>
              <a:rPr lang="en-US" altLang="ja-JP" baseline="-25000" dirty="0"/>
              <a:t>2</a:t>
            </a:r>
            <a:r>
              <a:rPr lang="en-US" altLang="ja-JP" i="1" dirty="0"/>
              <a:t>, ..., R</a:t>
            </a:r>
            <a:r>
              <a:rPr lang="en-US" altLang="ja-JP" i="1" baseline="-25000" dirty="0"/>
              <a:t>n</a:t>
            </a:r>
            <a:r>
              <a:rPr lang="en-US" altLang="ja-JP" dirty="0"/>
              <a:t>} such that </a:t>
            </a:r>
          </a:p>
          <a:p>
            <a:pPr lvl="1"/>
            <a:r>
              <a:rPr lang="en-US" altLang="en-US" dirty="0"/>
              <a:t>Each relation is in good form </a:t>
            </a:r>
          </a:p>
          <a:p>
            <a:pPr lvl="1"/>
            <a:r>
              <a:rPr lang="en-US" altLang="en-US" dirty="0"/>
              <a:t>The decomposition is a lossless decomposition</a:t>
            </a:r>
          </a:p>
          <a:p>
            <a:r>
              <a:rPr lang="en-US" altLang="en-US" dirty="0"/>
              <a:t>Our theory is based on:</a:t>
            </a:r>
          </a:p>
          <a:p>
            <a:pPr lvl="1"/>
            <a:r>
              <a:rPr lang="en-US" altLang="en-US" dirty="0"/>
              <a:t>Functional dependencies</a:t>
            </a:r>
          </a:p>
          <a:p>
            <a:pPr lvl="1"/>
            <a:r>
              <a:rPr lang="en-US" altLang="en-US" dirty="0"/>
              <a:t>Multivalued dependencies</a:t>
            </a:r>
          </a:p>
        </p:txBody>
      </p:sp>
      <p:sp>
        <p:nvSpPr>
          <p:cNvPr id="2" name="TextBox 1">
            <a:extLst>
              <a:ext uri="{FF2B5EF4-FFF2-40B4-BE49-F238E27FC236}">
                <a16:creationId xmlns:a16="http://schemas.microsoft.com/office/drawing/2014/main" id="{6482D7C0-6978-4505-9D9E-6416199E9C5E}"/>
              </a:ext>
            </a:extLst>
          </p:cNvPr>
          <p:cNvSpPr txBox="1"/>
          <p:nvPr/>
        </p:nvSpPr>
        <p:spPr>
          <a:xfrm>
            <a:off x="1721644" y="3486150"/>
            <a:ext cx="3905556" cy="369332"/>
          </a:xfrm>
          <a:prstGeom prst="rect">
            <a:avLst/>
          </a:prstGeom>
          <a:noFill/>
        </p:spPr>
        <p:txBody>
          <a:bodyPr wrap="none" rtlCol="0">
            <a:spAutoFit/>
          </a:bodyPr>
          <a:lstStyle/>
          <a:p>
            <a:r>
              <a:rPr lang="en-US" dirty="0"/>
              <a:t>We will cover details in a future lecture.</a:t>
            </a:r>
          </a:p>
        </p:txBody>
      </p:sp>
    </p:spTree>
    <p:extLst>
      <p:ext uri="{BB962C8B-B14F-4D97-AF65-F5344CB8AC3E}">
        <p14:creationId xmlns:p14="http://schemas.microsoft.com/office/powerpoint/2010/main" val="5254949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Data Models and REST</a:t>
            </a:r>
          </a:p>
        </p:txBody>
      </p:sp>
      <p:sp>
        <p:nvSpPr>
          <p:cNvPr id="8" name="TextBox 9">
            <a:extLst>
              <a:ext uri="{FF2B5EF4-FFF2-40B4-BE49-F238E27FC236}">
                <a16:creationId xmlns:a16="http://schemas.microsoft.com/office/drawing/2014/main" id="{59EDCCFD-421F-4DD6-88F3-845FE1456FF5}"/>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75</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1316826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3776E1-ECAC-B940-99D7-ED0AC90B5AA8}"/>
              </a:ext>
            </a:extLst>
          </p:cNvPr>
          <p:cNvSpPr>
            <a:spLocks noGrp="1"/>
          </p:cNvSpPr>
          <p:nvPr>
            <p:ph idx="1"/>
          </p:nvPr>
        </p:nvSpPr>
        <p:spPr/>
        <p:txBody>
          <a:bodyPr/>
          <a:lstStyle/>
          <a:p>
            <a:r>
              <a:rPr lang="en-US" dirty="0"/>
              <a:t>Some URLs: This gets you to the database service (program)</a:t>
            </a:r>
          </a:p>
          <a:p>
            <a:pPr lvl="1"/>
            <a:r>
              <a:rPr lang="en-US" dirty="0">
                <a:hlinkClick r:id="rId2"/>
              </a:rPr>
              <a:t>http://127.0.0.1:5001/api</a:t>
            </a:r>
            <a:endParaRPr lang="en-US" dirty="0"/>
          </a:p>
          <a:p>
            <a:pPr lvl="1"/>
            <a:r>
              <a:rPr lang="en-US" dirty="0" err="1"/>
              <a:t>mysql+pymysql</a:t>
            </a:r>
            <a:r>
              <a:rPr lang="en-US" dirty="0"/>
              <a:t>://</a:t>
            </a:r>
            <a:r>
              <a:rPr lang="en-US" dirty="0" err="1"/>
              <a:t>dbuser:dbuserdbuser@localhost</a:t>
            </a:r>
            <a:endParaRPr lang="en-US" dirty="0"/>
          </a:p>
          <a:p>
            <a:pPr lvl="1"/>
            <a:r>
              <a:rPr lang="en-US" dirty="0" err="1"/>
              <a:t>mongodb</a:t>
            </a:r>
            <a:r>
              <a:rPr lang="en-US" dirty="0"/>
              <a:t>://mongodb0.example.com:27017</a:t>
            </a:r>
          </a:p>
          <a:p>
            <a:pPr lvl="1"/>
            <a:r>
              <a:rPr lang="en-US" dirty="0"/>
              <a:t>neo4j://graph.example.com:7687</a:t>
            </a:r>
          </a:p>
          <a:p>
            <a:r>
              <a:rPr lang="en-US" dirty="0"/>
              <a:t>You still have to get into a database within the service:</a:t>
            </a:r>
          </a:p>
          <a:p>
            <a:pPr lvl="1"/>
            <a:r>
              <a:rPr lang="en-US" dirty="0"/>
              <a:t>SQL: use </a:t>
            </a:r>
            <a:r>
              <a:rPr lang="en-US" dirty="0" err="1"/>
              <a:t>lahmansbaseballdb</a:t>
            </a:r>
            <a:endParaRPr lang="en-US" dirty="0"/>
          </a:p>
          <a:p>
            <a:pPr lvl="1"/>
            <a:r>
              <a:rPr lang="en-US" dirty="0"/>
              <a:t>MongoDB: </a:t>
            </a:r>
            <a:r>
              <a:rPr lang="en-US" dirty="0" err="1"/>
              <a:t>db.lahmansbaseballdb</a:t>
            </a:r>
            <a:endParaRPr lang="en-US" dirty="0"/>
          </a:p>
          <a:p>
            <a:pPr lvl="1"/>
            <a:r>
              <a:rPr lang="en-US" dirty="0">
                <a:hlinkClick r:id="rId3"/>
              </a:rPr>
              <a:t>HTTP://127.0.0.1:5001/api/lahmansbaseballdb</a:t>
            </a:r>
            <a:endParaRPr lang="en-US" dirty="0"/>
          </a:p>
          <a:p>
            <a:pPr lvl="1"/>
            <a:r>
              <a:rPr lang="en-US" dirty="0"/>
              <a:t>... ...</a:t>
            </a:r>
          </a:p>
          <a:p>
            <a:r>
              <a:rPr lang="en-US" dirty="0"/>
              <a:t>And then into things inside of things inside of things ... In the database.</a:t>
            </a:r>
          </a:p>
        </p:txBody>
      </p:sp>
      <p:sp>
        <p:nvSpPr>
          <p:cNvPr id="3" name="Title 2">
            <a:extLst>
              <a:ext uri="{FF2B5EF4-FFF2-40B4-BE49-F238E27FC236}">
                <a16:creationId xmlns:a16="http://schemas.microsoft.com/office/drawing/2014/main" id="{757FCCE1-88DB-954B-962A-0F09C1323C89}"/>
              </a:ext>
            </a:extLst>
          </p:cNvPr>
          <p:cNvSpPr>
            <a:spLocks noGrp="1"/>
          </p:cNvSpPr>
          <p:nvPr>
            <p:ph type="title"/>
          </p:nvPr>
        </p:nvSpPr>
        <p:spPr/>
        <p:txBody>
          <a:bodyPr/>
          <a:lstStyle/>
          <a:p>
            <a:r>
              <a:rPr lang="en-US" dirty="0"/>
              <a:t>URL Mappings</a:t>
            </a:r>
          </a:p>
        </p:txBody>
      </p:sp>
    </p:spTree>
    <p:extLst>
      <p:ext uri="{BB962C8B-B14F-4D97-AF65-F5344CB8AC3E}">
        <p14:creationId xmlns:p14="http://schemas.microsoft.com/office/powerpoint/2010/main" val="151102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84A7CC-1E1B-44C0-B224-5049131919A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1C5057-18A3-0046-8447-00AE30673AC9}"/>
              </a:ext>
            </a:extLst>
          </p:cNvPr>
          <p:cNvSpPr>
            <a:spLocks noGrp="1"/>
          </p:cNvSpPr>
          <p:nvPr>
            <p:ph idx="1"/>
          </p:nvPr>
        </p:nvSpPr>
        <p:spPr/>
        <p:txBody>
          <a:bodyPr/>
          <a:lstStyle/>
          <a:p>
            <a:r>
              <a:rPr lang="en-US" dirty="0"/>
              <a:t>/people? </a:t>
            </a:r>
          </a:p>
          <a:p>
            <a:pPr lvl="1"/>
            <a:r>
              <a:rPr lang="en-US" dirty="0"/>
              <a:t>POST (INSERT)</a:t>
            </a:r>
          </a:p>
          <a:p>
            <a:pPr lvl="1"/>
            <a:r>
              <a:rPr lang="en-US" dirty="0"/>
              <a:t>GET (SELECT ... WHERE ...)</a:t>
            </a:r>
          </a:p>
          <a:p>
            <a:r>
              <a:rPr lang="en-US" dirty="0"/>
              <a:t>/people/21</a:t>
            </a:r>
          </a:p>
          <a:p>
            <a:pPr lvl="1"/>
            <a:r>
              <a:rPr lang="en-US" dirty="0"/>
              <a:t>WHERE </a:t>
            </a:r>
            <a:r>
              <a:rPr lang="en-US" dirty="0" err="1"/>
              <a:t>peopleID</a:t>
            </a:r>
            <a:r>
              <a:rPr lang="en-US" dirty="0"/>
              <a:t>=21</a:t>
            </a:r>
          </a:p>
          <a:p>
            <a:pPr lvl="1"/>
            <a:r>
              <a:rPr lang="en-US" dirty="0"/>
              <a:t>DELETE </a:t>
            </a:r>
            <a:r>
              <a:rPr lang="en-US" dirty="0">
                <a:sym typeface="Wingdings" pitchFamily="2" charset="2"/>
              </a:rPr>
              <a:t> DELETE WHERE </a:t>
            </a:r>
          </a:p>
          <a:p>
            <a:pPr lvl="1"/>
            <a:r>
              <a:rPr lang="en-US" dirty="0">
                <a:sym typeface="Wingdings" pitchFamily="2" charset="2"/>
              </a:rPr>
              <a:t>PUT  UPDATE SET ..... WHERE</a:t>
            </a:r>
          </a:p>
          <a:p>
            <a:pPr lvl="1"/>
            <a:r>
              <a:rPr lang="en-US" dirty="0">
                <a:sym typeface="Wingdings" pitchFamily="2" charset="2"/>
              </a:rPr>
              <a:t>GET SELECT ... WHERE</a:t>
            </a:r>
            <a:endParaRPr lang="en-US" dirty="0"/>
          </a:p>
        </p:txBody>
      </p:sp>
      <p:sp>
        <p:nvSpPr>
          <p:cNvPr id="5" name="Title 4">
            <a:extLst>
              <a:ext uri="{FF2B5EF4-FFF2-40B4-BE49-F238E27FC236}">
                <a16:creationId xmlns:a16="http://schemas.microsoft.com/office/drawing/2014/main" id="{59089887-39C4-C641-8DF7-05CA2A501D48}"/>
              </a:ext>
            </a:extLst>
          </p:cNvPr>
          <p:cNvSpPr>
            <a:spLocks noGrp="1"/>
          </p:cNvSpPr>
          <p:nvPr>
            <p:ph type="title"/>
          </p:nvPr>
        </p:nvSpPr>
        <p:spPr/>
        <p:txBody>
          <a:bodyPr/>
          <a:lstStyle/>
          <a:p>
            <a:r>
              <a:rPr lang="en-US" dirty="0"/>
              <a:t>PUT, DELETE, UPDATE</a:t>
            </a:r>
          </a:p>
        </p:txBody>
      </p:sp>
    </p:spTree>
    <p:extLst>
      <p:ext uri="{BB962C8B-B14F-4D97-AF65-F5344CB8AC3E}">
        <p14:creationId xmlns:p14="http://schemas.microsoft.com/office/powerpoint/2010/main" val="2342290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pic>
        <p:nvPicPr>
          <p:cNvPr id="5" name="Picture 4">
            <a:extLst>
              <a:ext uri="{FF2B5EF4-FFF2-40B4-BE49-F238E27FC236}">
                <a16:creationId xmlns:a16="http://schemas.microsoft.com/office/drawing/2014/main" id="{F5D57D1D-050B-4449-BB20-46F62FAB9D7F}"/>
              </a:ext>
            </a:extLst>
          </p:cNvPr>
          <p:cNvPicPr>
            <a:picLocks noChangeAspect="1"/>
          </p:cNvPicPr>
          <p:nvPr/>
        </p:nvPicPr>
        <p:blipFill>
          <a:blip r:embed="rId2"/>
          <a:stretch>
            <a:fillRect/>
          </a:stretch>
        </p:blipFill>
        <p:spPr>
          <a:xfrm>
            <a:off x="838200" y="444319"/>
            <a:ext cx="6400800" cy="2649511"/>
          </a:xfrm>
          <a:prstGeom prst="rect">
            <a:avLst/>
          </a:prstGeom>
        </p:spPr>
      </p:pic>
      <p:pic>
        <p:nvPicPr>
          <p:cNvPr id="6" name="Picture 5">
            <a:extLst>
              <a:ext uri="{FF2B5EF4-FFF2-40B4-BE49-F238E27FC236}">
                <a16:creationId xmlns:a16="http://schemas.microsoft.com/office/drawing/2014/main" id="{8FC2103E-E7CF-7142-9D0B-05FD84860353}"/>
              </a:ext>
            </a:extLst>
          </p:cNvPr>
          <p:cNvPicPr>
            <a:picLocks noChangeAspect="1"/>
          </p:cNvPicPr>
          <p:nvPr/>
        </p:nvPicPr>
        <p:blipFill>
          <a:blip r:embed="rId3"/>
          <a:stretch>
            <a:fillRect/>
          </a:stretch>
        </p:blipFill>
        <p:spPr>
          <a:xfrm>
            <a:off x="380999" y="3333750"/>
            <a:ext cx="8458200" cy="982168"/>
          </a:xfrm>
          <a:prstGeom prst="rect">
            <a:avLst/>
          </a:prstGeom>
        </p:spPr>
      </p:pic>
    </p:spTree>
    <p:extLst>
      <p:ext uri="{BB962C8B-B14F-4D97-AF65-F5344CB8AC3E}">
        <p14:creationId xmlns:p14="http://schemas.microsoft.com/office/powerpoint/2010/main" val="1175054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59170-757E-C440-9642-16AC6FE8A9B8}"/>
              </a:ext>
            </a:extLst>
          </p:cNvPr>
          <p:cNvSpPr>
            <a:spLocks noGrp="1"/>
          </p:cNvSpPr>
          <p:nvPr>
            <p:ph type="title"/>
          </p:nvPr>
        </p:nvSpPr>
        <p:spPr/>
        <p:txBody>
          <a:bodyPr/>
          <a:lstStyle/>
          <a:p>
            <a:r>
              <a:rPr lang="en-US" dirty="0"/>
              <a:t>SOLID (SW) Design Principle</a:t>
            </a:r>
          </a:p>
        </p:txBody>
      </p:sp>
      <p:pic>
        <p:nvPicPr>
          <p:cNvPr id="4" name="Picture 3">
            <a:extLst>
              <a:ext uri="{FF2B5EF4-FFF2-40B4-BE49-F238E27FC236}">
                <a16:creationId xmlns:a16="http://schemas.microsoft.com/office/drawing/2014/main" id="{A49D394F-0057-4140-B8FB-7F165F26BDDB}"/>
              </a:ext>
            </a:extLst>
          </p:cNvPr>
          <p:cNvPicPr>
            <a:picLocks noChangeAspect="1"/>
          </p:cNvPicPr>
          <p:nvPr/>
        </p:nvPicPr>
        <p:blipFill>
          <a:blip r:embed="rId2"/>
          <a:stretch>
            <a:fillRect/>
          </a:stretch>
        </p:blipFill>
        <p:spPr>
          <a:xfrm>
            <a:off x="76200" y="666750"/>
            <a:ext cx="5331029" cy="3659584"/>
          </a:xfrm>
          <a:prstGeom prst="rect">
            <a:avLst/>
          </a:prstGeom>
        </p:spPr>
      </p:pic>
      <p:sp>
        <p:nvSpPr>
          <p:cNvPr id="5" name="TextBox 4">
            <a:extLst>
              <a:ext uri="{FF2B5EF4-FFF2-40B4-BE49-F238E27FC236}">
                <a16:creationId xmlns:a16="http://schemas.microsoft.com/office/drawing/2014/main" id="{BD0E30BC-983D-914D-BD26-0CB386D0410D}"/>
              </a:ext>
            </a:extLst>
          </p:cNvPr>
          <p:cNvSpPr txBox="1"/>
          <p:nvPr/>
        </p:nvSpPr>
        <p:spPr>
          <a:xfrm>
            <a:off x="6324600" y="482084"/>
            <a:ext cx="2091406" cy="369332"/>
          </a:xfrm>
          <a:prstGeom prst="rect">
            <a:avLst/>
          </a:prstGeom>
          <a:noFill/>
        </p:spPr>
        <p:txBody>
          <a:bodyPr wrap="none" rtlCol="0">
            <a:spAutoFit/>
          </a:bodyPr>
          <a:lstStyle/>
          <a:p>
            <a:r>
              <a:rPr lang="en-US" dirty="0"/>
              <a:t>Single Responsibility</a:t>
            </a:r>
          </a:p>
        </p:txBody>
      </p:sp>
      <p:sp>
        <p:nvSpPr>
          <p:cNvPr id="6" name="Rounded Rectangle 5">
            <a:extLst>
              <a:ext uri="{FF2B5EF4-FFF2-40B4-BE49-F238E27FC236}">
                <a16:creationId xmlns:a16="http://schemas.microsoft.com/office/drawing/2014/main" id="{D644D206-C821-5849-B7FE-736766B090EA}"/>
              </a:ext>
            </a:extLst>
          </p:cNvPr>
          <p:cNvSpPr/>
          <p:nvPr/>
        </p:nvSpPr>
        <p:spPr>
          <a:xfrm>
            <a:off x="6185392" y="92761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app.py</a:t>
            </a:r>
            <a:br>
              <a:rPr lang="en-US" sz="1100" dirty="0"/>
            </a:br>
            <a:r>
              <a:rPr lang="en-US" sz="1100" dirty="0"/>
              <a:t>Convert REST/HTTP into</a:t>
            </a:r>
            <a:br>
              <a:rPr lang="en-US" sz="1100" dirty="0"/>
            </a:br>
            <a:r>
              <a:rPr lang="en-US" sz="1100" dirty="0"/>
              <a:t>Python API calls</a:t>
            </a:r>
          </a:p>
        </p:txBody>
      </p:sp>
      <p:sp>
        <p:nvSpPr>
          <p:cNvPr id="7" name="Rounded Rectangle 6">
            <a:extLst>
              <a:ext uri="{FF2B5EF4-FFF2-40B4-BE49-F238E27FC236}">
                <a16:creationId xmlns:a16="http://schemas.microsoft.com/office/drawing/2014/main" id="{4F4C9C7D-B80E-9848-AD18-B32F698CA857}"/>
              </a:ext>
            </a:extLst>
          </p:cNvPr>
          <p:cNvSpPr/>
          <p:nvPr/>
        </p:nvSpPr>
        <p:spPr>
          <a:xfrm>
            <a:off x="6185392" y="1882061"/>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PeopleService.py</a:t>
            </a:r>
            <a:br>
              <a:rPr lang="en-US" sz="1100" dirty="0"/>
            </a:br>
            <a:r>
              <a:rPr lang="en-US" sz="1100" dirty="0"/>
              <a:t>Database independent application logic for </a:t>
            </a:r>
            <a:r>
              <a:rPr lang="en-US" sz="1100" dirty="0" err="1"/>
              <a:t>correctmanipulation</a:t>
            </a:r>
            <a:r>
              <a:rPr lang="en-US" sz="1100" dirty="0"/>
              <a:t> of people entities.</a:t>
            </a:r>
          </a:p>
        </p:txBody>
      </p:sp>
      <p:sp>
        <p:nvSpPr>
          <p:cNvPr id="8" name="Rounded Rectangle 7">
            <a:extLst>
              <a:ext uri="{FF2B5EF4-FFF2-40B4-BE49-F238E27FC236}">
                <a16:creationId xmlns:a16="http://schemas.microsoft.com/office/drawing/2014/main" id="{94562A05-F40E-4B44-9E81-519E4AE587F7}"/>
              </a:ext>
            </a:extLst>
          </p:cNvPr>
          <p:cNvSpPr/>
          <p:nvPr/>
        </p:nvSpPr>
        <p:spPr>
          <a:xfrm>
            <a:off x="6185392" y="283650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PeopleDataService.py</a:t>
            </a:r>
            <a:br>
              <a:rPr lang="en-US" sz="1100" dirty="0"/>
            </a:br>
            <a:r>
              <a:rPr lang="en-US" sz="1100" dirty="0"/>
              <a:t>Code for interacting with the database.</a:t>
            </a:r>
          </a:p>
        </p:txBody>
      </p:sp>
      <p:sp>
        <p:nvSpPr>
          <p:cNvPr id="9" name="Can 8">
            <a:extLst>
              <a:ext uri="{FF2B5EF4-FFF2-40B4-BE49-F238E27FC236}">
                <a16:creationId xmlns:a16="http://schemas.microsoft.com/office/drawing/2014/main" id="{26604847-6528-5F4B-9AC0-09BE4AC19B86}"/>
              </a:ext>
            </a:extLst>
          </p:cNvPr>
          <p:cNvSpPr/>
          <p:nvPr/>
        </p:nvSpPr>
        <p:spPr>
          <a:xfrm>
            <a:off x="6816089" y="3790950"/>
            <a:ext cx="1481806" cy="762000"/>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Database</a:t>
            </a:r>
          </a:p>
        </p:txBody>
      </p:sp>
      <p:cxnSp>
        <p:nvCxnSpPr>
          <p:cNvPr id="11" name="Straight Arrow Connector 10">
            <a:extLst>
              <a:ext uri="{FF2B5EF4-FFF2-40B4-BE49-F238E27FC236}">
                <a16:creationId xmlns:a16="http://schemas.microsoft.com/office/drawing/2014/main" id="{D74F0D0F-6309-4C4C-B2C2-A186806531CE}"/>
              </a:ext>
            </a:extLst>
          </p:cNvPr>
          <p:cNvCxnSpPr>
            <a:stCxn id="6" idx="2"/>
            <a:endCxn id="7" idx="0"/>
          </p:cNvCxnSpPr>
          <p:nvPr/>
        </p:nvCxnSpPr>
        <p:spPr>
          <a:xfrm>
            <a:off x="7556992" y="1537216"/>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B7F3DAE-70F2-DD46-B388-14F3D817757A}"/>
              </a:ext>
            </a:extLst>
          </p:cNvPr>
          <p:cNvCxnSpPr>
            <a:stCxn id="7" idx="2"/>
            <a:endCxn id="8" idx="0"/>
          </p:cNvCxnSpPr>
          <p:nvPr/>
        </p:nvCxnSpPr>
        <p:spPr>
          <a:xfrm>
            <a:off x="7556992" y="2491661"/>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56392F9-218F-A844-924B-AF911CD79B3B}"/>
              </a:ext>
            </a:extLst>
          </p:cNvPr>
          <p:cNvCxnSpPr>
            <a:stCxn id="8" idx="2"/>
            <a:endCxn id="9" idx="1"/>
          </p:cNvCxnSpPr>
          <p:nvPr/>
        </p:nvCxnSpPr>
        <p:spPr>
          <a:xfrm>
            <a:off x="7556992" y="3446106"/>
            <a:ext cx="0" cy="344844"/>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1678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HW3 (Project)</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To Be Refined and Simplified!</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52311C9C-9105-48B1-9EDB-19AAB97C98D7}"/>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3484232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a:xfrm>
            <a:off x="172570" y="1121"/>
            <a:ext cx="8895230" cy="443198"/>
          </a:xfrm>
        </p:spPr>
        <p:txBody>
          <a:bodyPr/>
          <a:lstStyle/>
          <a:p>
            <a:r>
              <a:rPr lang="en-US" dirty="0"/>
              <a:t>Target Application/Project(s) – Reminder</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366999" y="2237225"/>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322760" y="2103457"/>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7000526" y="2033655"/>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284960" y="1289069"/>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7000526" y="1474243"/>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368214" y="2799507"/>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549169" y="2870030"/>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7000526" y="2651519"/>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971051" y="1605185"/>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546743" y="2342588"/>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708308" y="3022428"/>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DB</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Access</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682810" y="1680198"/>
            <a:ext cx="317716" cy="105157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a:endCxn id="13" idx="1"/>
          </p:cNvCxnSpPr>
          <p:nvPr/>
        </p:nvCxnSpPr>
        <p:spPr>
          <a:xfrm>
            <a:off x="6728044" y="2797559"/>
            <a:ext cx="272482" cy="21349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6" idx="1"/>
          </p:cNvCxnSpPr>
          <p:nvPr/>
        </p:nvCxnSpPr>
        <p:spPr>
          <a:xfrm flipV="1">
            <a:off x="6690693" y="2342587"/>
            <a:ext cx="309833" cy="45807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Social</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Network</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Core Data</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Comment</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Discussion</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Data</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Insight</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8"/>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9"/>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0"/>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E2162E63-795C-4CFB-A480-A8BCA0B6C3A3}"/>
              </a:ext>
            </a:extLst>
          </p:cNvPr>
          <p:cNvCxnSpPr>
            <a:cxnSpLocks/>
            <a:stCxn id="10" idx="1"/>
          </p:cNvCxnSpPr>
          <p:nvPr/>
        </p:nvCxnSpPr>
        <p:spPr>
          <a:xfrm flipH="1" flipV="1">
            <a:off x="6320940" y="1540136"/>
            <a:ext cx="679586" cy="14006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E665381-6E29-4E99-B020-81960E4BAE3E}"/>
              </a:ext>
            </a:extLst>
          </p:cNvPr>
          <p:cNvCxnSpPr>
            <a:cxnSpLocks/>
            <a:stCxn id="6" idx="1"/>
          </p:cNvCxnSpPr>
          <p:nvPr/>
        </p:nvCxnSpPr>
        <p:spPr>
          <a:xfrm flipH="1" flipV="1">
            <a:off x="6313056" y="1551459"/>
            <a:ext cx="687470" cy="7911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5F76716D-08E0-4D0F-8AAA-E7820FA05CC2}"/>
              </a:ext>
            </a:extLst>
          </p:cNvPr>
          <p:cNvCxnSpPr>
            <a:cxnSpLocks/>
          </p:cNvCxnSpPr>
          <p:nvPr/>
        </p:nvCxnSpPr>
        <p:spPr>
          <a:xfrm flipH="1" flipV="1">
            <a:off x="6336010" y="1734225"/>
            <a:ext cx="684588" cy="11360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7871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We will use is </a:t>
            </a:r>
            <a:r>
              <a:rPr lang="en-US" i="1" dirty="0"/>
              <a:t>IMDB and Game of Thrones </a:t>
            </a:r>
            <a:r>
              <a:rPr lang="en-US" dirty="0"/>
              <a:t>because:</a:t>
            </a:r>
          </a:p>
          <a:p>
            <a:pPr lvl="1"/>
            <a:r>
              <a:rPr lang="en-US" dirty="0"/>
              <a:t>It has aspects and tasks interesting to both tracks.</a:t>
            </a:r>
          </a:p>
          <a:p>
            <a:pPr lvl="1"/>
            <a:r>
              <a:rPr lang="en-US" dirty="0"/>
              <a:t>We have an existing data set that we have been using.</a:t>
            </a:r>
          </a:p>
          <a:p>
            <a:pPr lvl="1"/>
            <a:r>
              <a:rPr lang="en-US" dirty="0"/>
              <a:t>There are interesting additional sources of data and use cases.</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 – Reminder (Lecture 1)</a:t>
            </a:r>
          </a:p>
        </p:txBody>
      </p:sp>
    </p:spTree>
    <p:extLst>
      <p:ext uri="{BB962C8B-B14F-4D97-AF65-F5344CB8AC3E}">
        <p14:creationId xmlns:p14="http://schemas.microsoft.com/office/powerpoint/2010/main" val="2848439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9" name="TextBox 9">
            <a:extLst>
              <a:ext uri="{FF2B5EF4-FFF2-40B4-BE49-F238E27FC236}">
                <a16:creationId xmlns:a16="http://schemas.microsoft.com/office/drawing/2014/main" id="{9F64D918-A2C2-48D3-97C0-B61B76F3B07E}"/>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1866883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800" dirty="0"/>
              <a:t>We must build a system that supports ... ... operations in a ... ...</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sz="2800" dirty="0"/>
              <a:t>Problem Statement – Modified (Lecture 1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course,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focus on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 dimension.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get some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insight into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dimensions.</a:t>
            </a:r>
          </a:p>
        </p:txBody>
      </p:sp>
    </p:spTree>
    <p:extLst>
      <p:ext uri="{BB962C8B-B14F-4D97-AF65-F5344CB8AC3E}">
        <p14:creationId xmlns:p14="http://schemas.microsoft.com/office/powerpoint/2010/main" val="9418373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A8EA949-B0AE-4295-812E-8DE2B8E53C7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 – Operational System</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cxnSp>
        <p:nvCxnSpPr>
          <p:cNvPr id="8" name="Straight Arrow Connector 7">
            <a:extLst>
              <a:ext uri="{FF2B5EF4-FFF2-40B4-BE49-F238E27FC236}">
                <a16:creationId xmlns:a16="http://schemas.microsoft.com/office/drawing/2014/main" id="{6172DB78-1FB2-734F-B35D-430B60544193}"/>
              </a:ext>
            </a:extLst>
          </p:cNvPr>
          <p:cNvCxnSpPr>
            <a:cxnSpLocks/>
          </p:cNvCxnSpPr>
          <p:nvPr/>
        </p:nvCxnSpPr>
        <p:spPr>
          <a:xfrm flipH="1">
            <a:off x="6019801" y="2209116"/>
            <a:ext cx="637344"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841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2188012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139E7-17D8-6F4D-80A4-00AC732E10E3}"/>
              </a:ext>
            </a:extLst>
          </p:cNvPr>
          <p:cNvSpPr>
            <a:spLocks noGrp="1"/>
          </p:cNvSpPr>
          <p:nvPr>
            <p:ph idx="1"/>
          </p:nvPr>
        </p:nvSpPr>
        <p:spPr>
          <a:xfrm>
            <a:off x="86284" y="2392616"/>
            <a:ext cx="8839200" cy="2253963"/>
          </a:xfrm>
        </p:spPr>
        <p:txBody>
          <a:bodyPr/>
          <a:lstStyle/>
          <a:p>
            <a:r>
              <a:rPr lang="en-US" sz="1400" dirty="0"/>
              <a:t>Resources: (https://restful-</a:t>
            </a:r>
            <a:r>
              <a:rPr lang="en-US" sz="1400" dirty="0" err="1"/>
              <a:t>api</a:t>
            </a:r>
            <a:r>
              <a:rPr lang="en-US" sz="1400" dirty="0"/>
              <a:t>-</a:t>
            </a:r>
            <a:r>
              <a:rPr lang="en-US" sz="1400" dirty="0" err="1"/>
              <a:t>design.readthedocs.io</a:t>
            </a:r>
            <a:r>
              <a:rPr lang="en-US" sz="1400" dirty="0"/>
              <a:t>/</a:t>
            </a:r>
            <a:r>
              <a:rPr lang="en-US" sz="1400" dirty="0" err="1"/>
              <a:t>en</a:t>
            </a:r>
            <a:r>
              <a:rPr lang="en-US" sz="1400" dirty="0"/>
              <a:t>/latest/</a:t>
            </a:r>
            <a:r>
              <a:rPr lang="en-US" sz="1400" dirty="0" err="1"/>
              <a:t>resources.html</a:t>
            </a:r>
            <a:r>
              <a:rPr lang="en-US" sz="1400" dirty="0"/>
              <a:t>)</a:t>
            </a:r>
          </a:p>
          <a:p>
            <a:pPr lvl="1"/>
            <a:r>
              <a:rPr lang="en-US" sz="1200" dirty="0"/>
              <a:t>The fundamental concept in any RESTful API is the resource. A resource is an object with a type, associated data, relationships to other resources, and a set of methods that operate on it.</a:t>
            </a:r>
          </a:p>
          <a:p>
            <a:pPr lvl="1"/>
            <a:r>
              <a:rPr lang="en-US" sz="1200" dirty="0"/>
              <a:t>... ... information that describes available resources types, their behavior, and their relationships the resource model of an API. The resource model can be viewed as the RESTful mapping of the application data model.</a:t>
            </a:r>
          </a:p>
          <a:p>
            <a:r>
              <a:rPr lang="en-US" sz="1400" dirty="0"/>
              <a:t>APIs:</a:t>
            </a:r>
          </a:p>
          <a:p>
            <a:pPr lvl="1"/>
            <a:r>
              <a:rPr lang="en-US" sz="1200" dirty="0"/>
              <a:t>... ... APIs expose functionality of an application or service that exists independently of the API. (DFF comment – the data)</a:t>
            </a:r>
          </a:p>
          <a:p>
            <a:pPr lvl="1"/>
            <a:r>
              <a:rPr lang="en-US" sz="1200" dirty="0"/>
              <a:t>Understanding enough of the important details of the application for which an API is to be created, so that an informed decision can be made as to what functionality needs to be exposed ... ...</a:t>
            </a:r>
          </a:p>
          <a:p>
            <a:pPr lvl="1"/>
            <a:r>
              <a:rPr lang="en-US" sz="1200" dirty="0"/>
              <a:t>Modeling this functionality in an API that addresses all use cases that come up in the real world ... ...</a:t>
            </a:r>
          </a:p>
          <a:p>
            <a:endParaRPr lang="en-US" sz="1400" dirty="0"/>
          </a:p>
        </p:txBody>
      </p:sp>
      <p:sp>
        <p:nvSpPr>
          <p:cNvPr id="3" name="Title 2">
            <a:extLst>
              <a:ext uri="{FF2B5EF4-FFF2-40B4-BE49-F238E27FC236}">
                <a16:creationId xmlns:a16="http://schemas.microsoft.com/office/drawing/2014/main" id="{8857B600-0782-AF47-9506-86A5ACE6715E}"/>
              </a:ext>
            </a:extLst>
          </p:cNvPr>
          <p:cNvSpPr>
            <a:spLocks noGrp="1"/>
          </p:cNvSpPr>
          <p:nvPr>
            <p:ph type="title"/>
          </p:nvPr>
        </p:nvSpPr>
        <p:spPr/>
        <p:txBody>
          <a:bodyPr/>
          <a:lstStyle/>
          <a:p>
            <a:r>
              <a:rPr lang="en-US" dirty="0"/>
              <a:t>Simple Example – A Resource</a:t>
            </a:r>
          </a:p>
        </p:txBody>
      </p:sp>
      <p:pic>
        <p:nvPicPr>
          <p:cNvPr id="4" name="Picture 3">
            <a:extLst>
              <a:ext uri="{FF2B5EF4-FFF2-40B4-BE49-F238E27FC236}">
                <a16:creationId xmlns:a16="http://schemas.microsoft.com/office/drawing/2014/main" id="{DCBCE7B2-4122-1546-9B19-39D1CE35EB22}"/>
              </a:ext>
            </a:extLst>
          </p:cNvPr>
          <p:cNvPicPr>
            <a:picLocks noChangeAspect="1"/>
          </p:cNvPicPr>
          <p:nvPr/>
        </p:nvPicPr>
        <p:blipFill>
          <a:blip r:embed="rId2"/>
          <a:stretch>
            <a:fillRect/>
          </a:stretch>
        </p:blipFill>
        <p:spPr>
          <a:xfrm>
            <a:off x="19455" y="666750"/>
            <a:ext cx="3574915" cy="1600200"/>
          </a:xfrm>
          <a:prstGeom prst="rect">
            <a:avLst/>
          </a:prstGeom>
        </p:spPr>
      </p:pic>
      <p:sp>
        <p:nvSpPr>
          <p:cNvPr id="5" name="Rectangle 4">
            <a:extLst>
              <a:ext uri="{FF2B5EF4-FFF2-40B4-BE49-F238E27FC236}">
                <a16:creationId xmlns:a16="http://schemas.microsoft.com/office/drawing/2014/main" id="{0DD33EE1-96AB-5445-A240-22112BAEFA31}"/>
              </a:ext>
            </a:extLst>
          </p:cNvPr>
          <p:cNvSpPr/>
          <p:nvPr/>
        </p:nvSpPr>
        <p:spPr>
          <a:xfrm>
            <a:off x="-1621" y="444319"/>
            <a:ext cx="3659221"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https://restful-</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design.readthedocs.io</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en</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/latest/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resources.html</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6" name="Picture 5">
            <a:extLst>
              <a:ext uri="{FF2B5EF4-FFF2-40B4-BE49-F238E27FC236}">
                <a16:creationId xmlns:a16="http://schemas.microsoft.com/office/drawing/2014/main" id="{08EAC36C-F2B0-8F47-8788-696B02297963}"/>
              </a:ext>
            </a:extLst>
          </p:cNvPr>
          <p:cNvPicPr>
            <a:picLocks noChangeAspect="1"/>
          </p:cNvPicPr>
          <p:nvPr/>
        </p:nvPicPr>
        <p:blipFill>
          <a:blip r:embed="rId3"/>
          <a:stretch>
            <a:fillRect/>
          </a:stretch>
        </p:blipFill>
        <p:spPr>
          <a:xfrm>
            <a:off x="4038600" y="496921"/>
            <a:ext cx="4064073" cy="1869395"/>
          </a:xfrm>
          <a:prstGeom prst="rect">
            <a:avLst/>
          </a:prstGeom>
        </p:spPr>
      </p:pic>
      <p:cxnSp>
        <p:nvCxnSpPr>
          <p:cNvPr id="8" name="Straight Arrow Connector 7">
            <a:extLst>
              <a:ext uri="{FF2B5EF4-FFF2-40B4-BE49-F238E27FC236}">
                <a16:creationId xmlns:a16="http://schemas.microsoft.com/office/drawing/2014/main" id="{6B6636BC-AF02-B648-B4F3-BBCB6E355924}"/>
              </a:ext>
            </a:extLst>
          </p:cNvPr>
          <p:cNvCxnSpPr/>
          <p:nvPr/>
        </p:nvCxnSpPr>
        <p:spPr>
          <a:xfrm flipH="1">
            <a:off x="4191000" y="2190750"/>
            <a:ext cx="381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04C581-A01C-BF4D-A289-EF2B209D524B}"/>
              </a:ext>
            </a:extLst>
          </p:cNvPr>
          <p:cNvSpPr txBox="1"/>
          <p:nvPr/>
        </p:nvSpPr>
        <p:spPr>
          <a:xfrm>
            <a:off x="8001000" y="1729829"/>
            <a:ext cx="1064715" cy="76944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Interaction</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flow is</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right-to-left</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 this diagram.</a:t>
            </a:r>
          </a:p>
        </p:txBody>
      </p:sp>
    </p:spTree>
    <p:extLst>
      <p:ext uri="{BB962C8B-B14F-4D97-AF65-F5344CB8AC3E}">
        <p14:creationId xmlns:p14="http://schemas.microsoft.com/office/powerpoint/2010/main" val="3446383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7D9B3-1A64-134D-B4AA-60181D7E37FC}"/>
              </a:ext>
            </a:extLst>
          </p:cNvPr>
          <p:cNvSpPr>
            <a:spLocks noGrp="1"/>
          </p:cNvSpPr>
          <p:nvPr>
            <p:ph idx="1"/>
          </p:nvPr>
        </p:nvSpPr>
        <p:spPr/>
        <p:txBody>
          <a:bodyPr/>
          <a:lstStyle/>
          <a:p>
            <a:r>
              <a:rPr lang="en-US" sz="1800" dirty="0"/>
              <a:t>Definitions:</a:t>
            </a:r>
          </a:p>
          <a:p>
            <a:pPr lvl="1"/>
            <a:r>
              <a:rPr lang="en-US" sz="1600" dirty="0"/>
              <a:t>“In computer programming, create, read, update, and delete[1] (CRUD) are the four basic functions of persistent storage.”</a:t>
            </a:r>
          </a:p>
          <a:p>
            <a:pPr lvl="1"/>
            <a:r>
              <a:rPr lang="en-US" sz="1600" dirty="0"/>
              <a:t>“The acronym CRUD refers to all of the major functions that are implemented in relational database applications. Each letter in the acronym can map to a standard Structured Query Language (SQL) statement, Hypertext Transfer Protocol (HTTP) method (this is typically used to build RESTful APIs[5]) or Data Distribution Service (DDS) operation.”</a:t>
            </a:r>
          </a:p>
        </p:txBody>
      </p:sp>
      <p:sp>
        <p:nvSpPr>
          <p:cNvPr id="3" name="Title 2">
            <a:extLst>
              <a:ext uri="{FF2B5EF4-FFF2-40B4-BE49-F238E27FC236}">
                <a16:creationId xmlns:a16="http://schemas.microsoft.com/office/drawing/2014/main" id="{D4315A38-7C11-B343-932D-AC7E6F9DAD6A}"/>
              </a:ext>
            </a:extLst>
          </p:cNvPr>
          <p:cNvSpPr>
            <a:spLocks noGrp="1"/>
          </p:cNvSpPr>
          <p:nvPr>
            <p:ph type="title"/>
          </p:nvPr>
        </p:nvSpPr>
        <p:spPr/>
        <p:txBody>
          <a:bodyPr/>
          <a:lstStyle/>
          <a:p>
            <a:r>
              <a:rPr lang="en-US" dirty="0"/>
              <a:t>CRUD </a:t>
            </a:r>
            <a:r>
              <a:rPr lang="en-US" sz="1600" dirty="0"/>
              <a:t>(https://</a:t>
            </a:r>
            <a:r>
              <a:rPr lang="en-US" sz="1600" dirty="0" err="1"/>
              <a:t>en.wikipedia.org</a:t>
            </a:r>
            <a:r>
              <a:rPr lang="en-US" sz="1600" dirty="0"/>
              <a:t>/wiki/Create,_read,_</a:t>
            </a:r>
            <a:r>
              <a:rPr lang="en-US" sz="1600" dirty="0" err="1"/>
              <a:t>update_and_delete</a:t>
            </a:r>
            <a:r>
              <a:rPr lang="en-US" sz="1600" dirty="0"/>
              <a:t>)</a:t>
            </a:r>
            <a:endParaRPr lang="en-US" dirty="0"/>
          </a:p>
        </p:txBody>
      </p:sp>
      <p:pic>
        <p:nvPicPr>
          <p:cNvPr id="4" name="Picture 3">
            <a:extLst>
              <a:ext uri="{FF2B5EF4-FFF2-40B4-BE49-F238E27FC236}">
                <a16:creationId xmlns:a16="http://schemas.microsoft.com/office/drawing/2014/main" id="{2FF8C415-AAF6-CB41-AA82-653669F559FC}"/>
              </a:ext>
            </a:extLst>
          </p:cNvPr>
          <p:cNvPicPr>
            <a:picLocks noChangeAspect="1"/>
          </p:cNvPicPr>
          <p:nvPr/>
        </p:nvPicPr>
        <p:blipFill>
          <a:blip r:embed="rId2"/>
          <a:stretch>
            <a:fillRect/>
          </a:stretch>
        </p:blipFill>
        <p:spPr>
          <a:xfrm>
            <a:off x="145915" y="2625657"/>
            <a:ext cx="3627549" cy="1981200"/>
          </a:xfrm>
          <a:prstGeom prst="rect">
            <a:avLst/>
          </a:prstGeom>
        </p:spPr>
      </p:pic>
      <p:sp>
        <p:nvSpPr>
          <p:cNvPr id="5" name="Content Placeholder 1">
            <a:extLst>
              <a:ext uri="{FF2B5EF4-FFF2-40B4-BE49-F238E27FC236}">
                <a16:creationId xmlns:a16="http://schemas.microsoft.com/office/drawing/2014/main" id="{9B217ADF-BEE5-3040-9604-20C967EDCAD9}"/>
              </a:ext>
            </a:extLst>
          </p:cNvPr>
          <p:cNvSpPr txBox="1">
            <a:spLocks/>
          </p:cNvSpPr>
          <p:nvPr/>
        </p:nvSpPr>
        <p:spPr>
          <a:xfrm>
            <a:off x="3886200" y="2571750"/>
            <a:ext cx="5029200" cy="1981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Do not worry about Data Distribution Service.</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For our purposes HTTP –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 Set:</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Table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Collection 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Row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endPar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55057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592C9-EFFA-BE48-BC57-0DAD5F74C11F}"/>
              </a:ext>
            </a:extLst>
          </p:cNvPr>
          <p:cNvSpPr>
            <a:spLocks noGrp="1"/>
          </p:cNvSpPr>
          <p:nvPr>
            <p:ph idx="1"/>
          </p:nvPr>
        </p:nvSpPr>
        <p:spPr/>
        <p:txBody>
          <a:bodyPr/>
          <a:lstStyle/>
          <a:p>
            <a:r>
              <a:rPr lang="en-US" sz="1400" dirty="0"/>
              <a:t>“A REST API is a way for two computer systems to communicate over HTTP in a similar way to web browsers and servers. Sharing data between two or more systems has always been a fundamental requirement of software development.)</a:t>
            </a:r>
          </a:p>
          <a:p>
            <a:r>
              <a:rPr lang="en-US" sz="1400" dirty="0"/>
              <a:t>“Like any other architectural style, REST also does have it’s own 6 guiding constraints which must be satisfied if an interface needs to be referred as RESTful.”</a:t>
            </a:r>
          </a:p>
        </p:txBody>
      </p:sp>
      <p:sp>
        <p:nvSpPr>
          <p:cNvPr id="3" name="Title 2">
            <a:extLst>
              <a:ext uri="{FF2B5EF4-FFF2-40B4-BE49-F238E27FC236}">
                <a16:creationId xmlns:a16="http://schemas.microsoft.com/office/drawing/2014/main" id="{5E1FFF33-15C3-3340-8665-70F3F60CD030}"/>
              </a:ext>
            </a:extLst>
          </p:cNvPr>
          <p:cNvSpPr>
            <a:spLocks noGrp="1"/>
          </p:cNvSpPr>
          <p:nvPr>
            <p:ph type="title"/>
          </p:nvPr>
        </p:nvSpPr>
        <p:spPr/>
        <p:txBody>
          <a:bodyPr/>
          <a:lstStyle/>
          <a:p>
            <a:r>
              <a:rPr lang="en-US" dirty="0"/>
              <a:t>REST API Definition</a:t>
            </a:r>
          </a:p>
        </p:txBody>
      </p:sp>
      <p:pic>
        <p:nvPicPr>
          <p:cNvPr id="4" name="Picture 3">
            <a:extLst>
              <a:ext uri="{FF2B5EF4-FFF2-40B4-BE49-F238E27FC236}">
                <a16:creationId xmlns:a16="http://schemas.microsoft.com/office/drawing/2014/main" id="{E0C11EA8-3015-F440-A116-DEBAB36A4F39}"/>
              </a:ext>
            </a:extLst>
          </p:cNvPr>
          <p:cNvPicPr>
            <a:picLocks noChangeAspect="1"/>
          </p:cNvPicPr>
          <p:nvPr/>
        </p:nvPicPr>
        <p:blipFill>
          <a:blip r:embed="rId2"/>
          <a:stretch>
            <a:fillRect/>
          </a:stretch>
        </p:blipFill>
        <p:spPr>
          <a:xfrm>
            <a:off x="76200" y="666207"/>
            <a:ext cx="5349498" cy="3924843"/>
          </a:xfrm>
          <a:prstGeom prst="rect">
            <a:avLst/>
          </a:prstGeom>
        </p:spPr>
      </p:pic>
      <p:sp>
        <p:nvSpPr>
          <p:cNvPr id="5" name="Content Placeholder 1">
            <a:extLst>
              <a:ext uri="{FF2B5EF4-FFF2-40B4-BE49-F238E27FC236}">
                <a16:creationId xmlns:a16="http://schemas.microsoft.com/office/drawing/2014/main" id="{8F334BCD-CB15-494F-8D5B-AD979AA1D4CA}"/>
              </a:ext>
            </a:extLst>
          </p:cNvPr>
          <p:cNvSpPr txBox="1">
            <a:spLocks/>
          </p:cNvSpPr>
          <p:nvPr/>
        </p:nvSpPr>
        <p:spPr>
          <a:xfrm>
            <a:off x="5562600" y="1962150"/>
            <a:ext cx="3472774" cy="272284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Open API Definition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rPr>
              <a:t>API Tags/Groupings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A resource has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Paths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B050"/>
                </a:solidFill>
                <a:effectLst/>
                <a:uLnTx/>
                <a:uFillTx/>
                <a:latin typeface="Calibri"/>
                <a:ea typeface="ＭＳ Ｐゴシック" charset="-128"/>
                <a:cs typeface="+mn-cs"/>
              </a:rPr>
              <a:t>Methods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0070C0"/>
                </a:solidFill>
                <a:effectLst/>
                <a:uLnTx/>
                <a:uFillTx/>
                <a:latin typeface="Calibri"/>
                <a:ea typeface="ＭＳ Ｐゴシック" charset="-128"/>
                <a:cs typeface="+mn-cs"/>
              </a:rPr>
              <a:t>Schema (Data Formats)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Sent on POST and PUT</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Returned on GET</a:t>
            </a:r>
            <a:b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br>
            <a:endPar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endParaRPr>
          </a:p>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This material is just FYI and to help with understanding concepts, mapping to DB, ...</a:t>
            </a:r>
          </a:p>
        </p:txBody>
      </p:sp>
      <p:sp>
        <p:nvSpPr>
          <p:cNvPr id="6" name="Rectangle 5">
            <a:extLst>
              <a:ext uri="{FF2B5EF4-FFF2-40B4-BE49-F238E27FC236}">
                <a16:creationId xmlns:a16="http://schemas.microsoft.com/office/drawing/2014/main" id="{BC634DAE-DB35-914E-9FCF-3ED4D21D359A}"/>
              </a:ext>
            </a:extLst>
          </p:cNvPr>
          <p:cNvSpPr/>
          <p:nvPr/>
        </p:nvSpPr>
        <p:spPr>
          <a:xfrm>
            <a:off x="76200" y="2114550"/>
            <a:ext cx="1676400" cy="762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1561E56-7794-8341-8D3A-C26941FEDA33}"/>
              </a:ext>
            </a:extLst>
          </p:cNvPr>
          <p:cNvSpPr/>
          <p:nvPr/>
        </p:nvSpPr>
        <p:spPr>
          <a:xfrm>
            <a:off x="457200" y="2971800"/>
            <a:ext cx="2133600" cy="36195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DDB81B1-3115-4845-9148-61F03B1027FD}"/>
              </a:ext>
            </a:extLst>
          </p:cNvPr>
          <p:cNvSpPr/>
          <p:nvPr/>
        </p:nvSpPr>
        <p:spPr>
          <a:xfrm>
            <a:off x="76200" y="2917462"/>
            <a:ext cx="381000" cy="41628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541E0EC0-90A6-2C46-959D-14F28B5FD0FE}"/>
              </a:ext>
            </a:extLst>
          </p:cNvPr>
          <p:cNvSpPr/>
          <p:nvPr/>
        </p:nvSpPr>
        <p:spPr>
          <a:xfrm>
            <a:off x="76200" y="3714750"/>
            <a:ext cx="5349498" cy="8763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75733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Analysis System</a:t>
            </a:r>
          </a:p>
        </p:txBody>
      </p:sp>
      <p:sp>
        <p:nvSpPr>
          <p:cNvPr id="9" name="TextBox 9">
            <a:extLst>
              <a:ext uri="{FF2B5EF4-FFF2-40B4-BE49-F238E27FC236}">
                <a16:creationId xmlns:a16="http://schemas.microsoft.com/office/drawing/2014/main" id="{19A3C7CF-7BCA-4E73-A9F5-451B26EC6FB7}"/>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38526535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7F1C0F-5701-FF48-AC3B-04B33749AE08}"/>
              </a:ext>
            </a:extLst>
          </p:cNvPr>
          <p:cNvSpPr>
            <a:spLocks noGrp="1"/>
          </p:cNvSpPr>
          <p:nvPr>
            <p:ph idx="1"/>
          </p:nvPr>
        </p:nvSpPr>
        <p:spPr/>
        <p:txBody>
          <a:bodyPr/>
          <a:lstStyle/>
          <a:p>
            <a:r>
              <a:rPr lang="en-US" sz="1600" dirty="0"/>
              <a:t>Focus is on the Analysis Data System (Primary Focus):</a:t>
            </a:r>
          </a:p>
          <a:p>
            <a:pPr lvl="1"/>
            <a:r>
              <a:rPr lang="en-US" sz="1400" dirty="0"/>
              <a:t>Data Lake is source data, imported and added to common database/model. (e.g. </a:t>
            </a:r>
            <a:r>
              <a:rPr lang="en-US" sz="1400" dirty="0" err="1"/>
              <a:t>Lahman</a:t>
            </a:r>
            <a:r>
              <a:rPr lang="en-US" sz="1400" dirty="0"/>
              <a:t> Baseball DB)</a:t>
            </a:r>
          </a:p>
          <a:p>
            <a:pPr lvl="1"/>
            <a:r>
              <a:rPr lang="en-US" sz="1400" dirty="0"/>
              <a:t>Analysis data is transformed data suitable for analysis, and analysis results. (e.g. Transformed </a:t>
            </a:r>
            <a:r>
              <a:rPr lang="en-US" sz="1400" dirty="0" err="1"/>
              <a:t>Lahman’s</a:t>
            </a:r>
            <a:r>
              <a:rPr lang="en-US" sz="1400" dirty="0"/>
              <a:t> Data)</a:t>
            </a:r>
          </a:p>
          <a:p>
            <a:r>
              <a:rPr lang="en-US" sz="1600" dirty="0"/>
              <a:t>Various analysis and processing tools use the data for insight, visualization, etc. (e.g. </a:t>
            </a:r>
            <a:r>
              <a:rPr lang="en-US" sz="1600" dirty="0" err="1"/>
              <a:t>Jupyter</a:t>
            </a:r>
            <a:r>
              <a:rPr lang="en-US" sz="1600" dirty="0"/>
              <a:t>, Pandas)</a:t>
            </a:r>
          </a:p>
        </p:txBody>
      </p:sp>
      <p:sp>
        <p:nvSpPr>
          <p:cNvPr id="3" name="Title 2">
            <a:extLst>
              <a:ext uri="{FF2B5EF4-FFF2-40B4-BE49-F238E27FC236}">
                <a16:creationId xmlns:a16="http://schemas.microsoft.com/office/drawing/2014/main" id="{BC111B39-1D3A-A943-9C5C-7A768BAAD90F}"/>
              </a:ext>
            </a:extLst>
          </p:cNvPr>
          <p:cNvSpPr>
            <a:spLocks noGrp="1"/>
          </p:cNvSpPr>
          <p:nvPr>
            <p:ph type="title"/>
          </p:nvPr>
        </p:nvSpPr>
        <p:spPr/>
        <p:txBody>
          <a:bodyPr/>
          <a:lstStyle/>
          <a:p>
            <a:r>
              <a:rPr lang="en-US" dirty="0"/>
              <a:t>Analysis System – Fantasy Baseball Concept</a:t>
            </a:r>
          </a:p>
        </p:txBody>
      </p:sp>
      <p:sp>
        <p:nvSpPr>
          <p:cNvPr id="4" name="Rounded Rectangle 3">
            <a:extLst>
              <a:ext uri="{FF2B5EF4-FFF2-40B4-BE49-F238E27FC236}">
                <a16:creationId xmlns:a16="http://schemas.microsoft.com/office/drawing/2014/main" id="{6F82D6BB-A840-BB4F-9A17-EAFDA2424D1D}"/>
              </a:ext>
            </a:extLst>
          </p:cNvPr>
          <p:cNvSpPr/>
          <p:nvPr/>
        </p:nvSpPr>
        <p:spPr>
          <a:xfrm>
            <a:off x="381001" y="2779236"/>
            <a:ext cx="6934200" cy="1759527"/>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Data System</a:t>
            </a:r>
          </a:p>
        </p:txBody>
      </p:sp>
      <p:sp>
        <p:nvSpPr>
          <p:cNvPr id="5" name="Rounded Rectangle 4">
            <a:extLst>
              <a:ext uri="{FF2B5EF4-FFF2-40B4-BE49-F238E27FC236}">
                <a16:creationId xmlns:a16="http://schemas.microsoft.com/office/drawing/2014/main" id="{48252F36-C8DB-674C-866D-17BA2AEBAD9F}"/>
              </a:ext>
            </a:extLst>
          </p:cNvPr>
          <p:cNvSpPr/>
          <p:nvPr/>
        </p:nvSpPr>
        <p:spPr>
          <a:xfrm>
            <a:off x="533399" y="3257550"/>
            <a:ext cx="2590800" cy="12192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Analysis Data</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Transformed for analysis.</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Analyzed and derived information.</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ounded Rectangle 5">
            <a:extLst>
              <a:ext uri="{FF2B5EF4-FFF2-40B4-BE49-F238E27FC236}">
                <a16:creationId xmlns:a16="http://schemas.microsoft.com/office/drawing/2014/main" id="{DE7EDF3B-6A07-3243-95EE-BA369C8FAF31}"/>
              </a:ext>
            </a:extLst>
          </p:cNvPr>
          <p:cNvSpPr/>
          <p:nvPr/>
        </p:nvSpPr>
        <p:spPr>
          <a:xfrm>
            <a:off x="4419599" y="3246606"/>
            <a:ext cx="2590800" cy="1219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Lake</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Loaded, unprocessed</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Original input data.</a:t>
            </a:r>
          </a:p>
        </p:txBody>
      </p:sp>
      <p:sp>
        <p:nvSpPr>
          <p:cNvPr id="7" name="Left Brace 6">
            <a:extLst>
              <a:ext uri="{FF2B5EF4-FFF2-40B4-BE49-F238E27FC236}">
                <a16:creationId xmlns:a16="http://schemas.microsoft.com/office/drawing/2014/main" id="{F7CFEF93-7B2C-024A-B93C-F0E110955F30}"/>
              </a:ext>
            </a:extLst>
          </p:cNvPr>
          <p:cNvSpPr/>
          <p:nvPr/>
        </p:nvSpPr>
        <p:spPr>
          <a:xfrm>
            <a:off x="7467600" y="2495550"/>
            <a:ext cx="533400" cy="189081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3D418E87-5F29-4544-8C35-82FD39272C82}"/>
              </a:ext>
            </a:extLst>
          </p:cNvPr>
          <p:cNvSpPr txBox="1"/>
          <p:nvPr/>
        </p:nvSpPr>
        <p:spPr>
          <a:xfrm>
            <a:off x="7869232" y="2779237"/>
            <a:ext cx="1025537" cy="1323439"/>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Transform</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Load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Processes</a:t>
            </a:r>
          </a:p>
        </p:txBody>
      </p:sp>
      <p:sp>
        <p:nvSpPr>
          <p:cNvPr id="9" name="Left Arrow 8">
            <a:extLst>
              <a:ext uri="{FF2B5EF4-FFF2-40B4-BE49-F238E27FC236}">
                <a16:creationId xmlns:a16="http://schemas.microsoft.com/office/drawing/2014/main" id="{0EF57D9D-28A2-2943-8A32-0368AABE0AFB}"/>
              </a:ext>
            </a:extLst>
          </p:cNvPr>
          <p:cNvSpPr/>
          <p:nvPr/>
        </p:nvSpPr>
        <p:spPr>
          <a:xfrm>
            <a:off x="3124200" y="3339794"/>
            <a:ext cx="1219201"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4BC0ACEA-62C9-A54C-8753-24181B0CD2FD}"/>
              </a:ext>
            </a:extLst>
          </p:cNvPr>
          <p:cNvSpPr txBox="1"/>
          <p:nvPr/>
        </p:nvSpPr>
        <p:spPr>
          <a:xfrm>
            <a:off x="3120728" y="3790645"/>
            <a:ext cx="1302343"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Data/Schema</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Transform</a:t>
            </a:r>
          </a:p>
        </p:txBody>
      </p:sp>
      <p:sp>
        <p:nvSpPr>
          <p:cNvPr id="11" name="Rounded Rectangle 10">
            <a:extLst>
              <a:ext uri="{FF2B5EF4-FFF2-40B4-BE49-F238E27FC236}">
                <a16:creationId xmlns:a16="http://schemas.microsoft.com/office/drawing/2014/main" id="{C816A7C3-7C50-AF43-B9B7-0DCA32454505}"/>
              </a:ext>
            </a:extLst>
          </p:cNvPr>
          <p:cNvSpPr/>
          <p:nvPr/>
        </p:nvSpPr>
        <p:spPr>
          <a:xfrm>
            <a:off x="381000" y="1809750"/>
            <a:ext cx="6857997" cy="883231"/>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and Processing Tools System</a:t>
            </a:r>
          </a:p>
        </p:txBody>
      </p:sp>
      <p:sp>
        <p:nvSpPr>
          <p:cNvPr id="12" name="Left Arrow 11">
            <a:extLst>
              <a:ext uri="{FF2B5EF4-FFF2-40B4-BE49-F238E27FC236}">
                <a16:creationId xmlns:a16="http://schemas.microsoft.com/office/drawing/2014/main" id="{94AC4CF6-7254-9A46-BBDC-DB82ED2AD9AC}"/>
              </a:ext>
            </a:extLst>
          </p:cNvPr>
          <p:cNvSpPr/>
          <p:nvPr/>
        </p:nvSpPr>
        <p:spPr>
          <a:xfrm rot="2967609">
            <a:off x="4654794" y="2521030"/>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Left Arrow 12">
            <a:extLst>
              <a:ext uri="{FF2B5EF4-FFF2-40B4-BE49-F238E27FC236}">
                <a16:creationId xmlns:a16="http://schemas.microsoft.com/office/drawing/2014/main" id="{C096F62E-9FB5-5E4E-A543-8FF9317D1F93}"/>
              </a:ext>
            </a:extLst>
          </p:cNvPr>
          <p:cNvSpPr/>
          <p:nvPr/>
        </p:nvSpPr>
        <p:spPr>
          <a:xfrm rot="18983018">
            <a:off x="2046472" y="2567448"/>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4E2361B9-2D9E-4741-9BA0-5BDEABD5E403}"/>
              </a:ext>
            </a:extLst>
          </p:cNvPr>
          <p:cNvPicPr>
            <a:picLocks noChangeAspect="1"/>
          </p:cNvPicPr>
          <p:nvPr/>
        </p:nvPicPr>
        <p:blipFill>
          <a:blip r:embed="rId2"/>
          <a:stretch>
            <a:fillRect/>
          </a:stretch>
        </p:blipFill>
        <p:spPr>
          <a:xfrm>
            <a:off x="4167458" y="2150913"/>
            <a:ext cx="516412" cy="516412"/>
          </a:xfrm>
          <a:prstGeom prst="rect">
            <a:avLst/>
          </a:prstGeom>
        </p:spPr>
      </p:pic>
      <p:pic>
        <p:nvPicPr>
          <p:cNvPr id="16" name="Picture 15">
            <a:extLst>
              <a:ext uri="{FF2B5EF4-FFF2-40B4-BE49-F238E27FC236}">
                <a16:creationId xmlns:a16="http://schemas.microsoft.com/office/drawing/2014/main" id="{338BAAA2-BD5B-2D49-9F09-810F28DCFDFC}"/>
              </a:ext>
            </a:extLst>
          </p:cNvPr>
          <p:cNvPicPr>
            <a:picLocks noChangeAspect="1"/>
          </p:cNvPicPr>
          <p:nvPr/>
        </p:nvPicPr>
        <p:blipFill>
          <a:blip r:embed="rId2"/>
          <a:stretch>
            <a:fillRect/>
          </a:stretch>
        </p:blipFill>
        <p:spPr>
          <a:xfrm>
            <a:off x="3593356" y="2150913"/>
            <a:ext cx="516412" cy="516412"/>
          </a:xfrm>
          <a:prstGeom prst="rect">
            <a:avLst/>
          </a:prstGeom>
        </p:spPr>
      </p:pic>
      <p:pic>
        <p:nvPicPr>
          <p:cNvPr id="17" name="Picture 16">
            <a:extLst>
              <a:ext uri="{FF2B5EF4-FFF2-40B4-BE49-F238E27FC236}">
                <a16:creationId xmlns:a16="http://schemas.microsoft.com/office/drawing/2014/main" id="{7AE7934C-2016-F845-81A6-5879200F3E15}"/>
              </a:ext>
            </a:extLst>
          </p:cNvPr>
          <p:cNvPicPr>
            <a:picLocks noChangeAspect="1"/>
          </p:cNvPicPr>
          <p:nvPr/>
        </p:nvPicPr>
        <p:blipFill>
          <a:blip r:embed="rId2"/>
          <a:stretch>
            <a:fillRect/>
          </a:stretch>
        </p:blipFill>
        <p:spPr>
          <a:xfrm>
            <a:off x="3019254" y="2150913"/>
            <a:ext cx="516412" cy="516412"/>
          </a:xfrm>
          <a:prstGeom prst="rect">
            <a:avLst/>
          </a:prstGeom>
        </p:spPr>
      </p:pic>
      <p:pic>
        <p:nvPicPr>
          <p:cNvPr id="18" name="Picture 17">
            <a:extLst>
              <a:ext uri="{FF2B5EF4-FFF2-40B4-BE49-F238E27FC236}">
                <a16:creationId xmlns:a16="http://schemas.microsoft.com/office/drawing/2014/main" id="{8D95EB86-426A-9945-9CCF-E7FD75E1FE2C}"/>
              </a:ext>
            </a:extLst>
          </p:cNvPr>
          <p:cNvPicPr>
            <a:picLocks noChangeAspect="1"/>
          </p:cNvPicPr>
          <p:nvPr/>
        </p:nvPicPr>
        <p:blipFill>
          <a:blip r:embed="rId3"/>
          <a:stretch>
            <a:fillRect/>
          </a:stretch>
        </p:blipFill>
        <p:spPr>
          <a:xfrm>
            <a:off x="686859" y="1864736"/>
            <a:ext cx="767958" cy="767958"/>
          </a:xfrm>
          <a:prstGeom prst="rect">
            <a:avLst/>
          </a:prstGeom>
        </p:spPr>
      </p:pic>
      <p:sp>
        <p:nvSpPr>
          <p:cNvPr id="19" name="Left Arrow 18">
            <a:extLst>
              <a:ext uri="{FF2B5EF4-FFF2-40B4-BE49-F238E27FC236}">
                <a16:creationId xmlns:a16="http://schemas.microsoft.com/office/drawing/2014/main" id="{7EBE3745-5BBE-DB45-BC45-FE607A7013AB}"/>
              </a:ext>
            </a:extLst>
          </p:cNvPr>
          <p:cNvSpPr/>
          <p:nvPr/>
        </p:nvSpPr>
        <p:spPr>
          <a:xfrm rot="5400000">
            <a:off x="755547" y="2673535"/>
            <a:ext cx="5653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225B3E1C-5ED9-AB4E-9C07-CF6ED9D16A74}"/>
              </a:ext>
            </a:extLst>
          </p:cNvPr>
          <p:cNvSpPr txBox="1"/>
          <p:nvPr/>
        </p:nvSpPr>
        <p:spPr>
          <a:xfrm>
            <a:off x="1572131" y="1910317"/>
            <a:ext cx="833498"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Results</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Reports</a:t>
            </a:r>
          </a:p>
        </p:txBody>
      </p:sp>
    </p:spTree>
    <p:extLst>
      <p:ext uri="{BB962C8B-B14F-4D97-AF65-F5344CB8AC3E}">
        <p14:creationId xmlns:p14="http://schemas.microsoft.com/office/powerpoint/2010/main" val="24364237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Information Integration</a:t>
            </a:r>
            <a:endParaRPr lang="en-US" sz="2000" dirty="0"/>
          </a:p>
        </p:txBody>
      </p:sp>
      <p:pic>
        <p:nvPicPr>
          <p:cNvPr id="5" name="Picture 4">
            <a:extLst>
              <a:ext uri="{FF2B5EF4-FFF2-40B4-BE49-F238E27FC236}">
                <a16:creationId xmlns:a16="http://schemas.microsoft.com/office/drawing/2014/main" id="{7C800687-FB7C-5641-864A-87F3FBF093BC}"/>
              </a:ext>
            </a:extLst>
          </p:cNvPr>
          <p:cNvPicPr>
            <a:picLocks noChangeAspect="1"/>
          </p:cNvPicPr>
          <p:nvPr/>
        </p:nvPicPr>
        <p:blipFill>
          <a:blip r:embed="rId2"/>
          <a:stretch>
            <a:fillRect/>
          </a:stretch>
        </p:blipFill>
        <p:spPr>
          <a:xfrm>
            <a:off x="381000" y="590550"/>
            <a:ext cx="4527550" cy="3685215"/>
          </a:xfrm>
          <a:prstGeom prst="rect">
            <a:avLst/>
          </a:prstGeom>
        </p:spPr>
      </p:pic>
      <p:pic>
        <p:nvPicPr>
          <p:cNvPr id="10" name="Picture 9">
            <a:extLst>
              <a:ext uri="{FF2B5EF4-FFF2-40B4-BE49-F238E27FC236}">
                <a16:creationId xmlns:a16="http://schemas.microsoft.com/office/drawing/2014/main" id="{9A8544C2-849A-FC4F-9B61-7B0D2AF11585}"/>
              </a:ext>
            </a:extLst>
          </p:cNvPr>
          <p:cNvPicPr>
            <a:picLocks noChangeAspect="1"/>
          </p:cNvPicPr>
          <p:nvPr/>
        </p:nvPicPr>
        <p:blipFill>
          <a:blip r:embed="rId3"/>
          <a:stretch>
            <a:fillRect/>
          </a:stretch>
        </p:blipFill>
        <p:spPr>
          <a:xfrm>
            <a:off x="5037264" y="742950"/>
            <a:ext cx="3876179" cy="3124200"/>
          </a:xfrm>
          <a:prstGeom prst="rect">
            <a:avLst/>
          </a:prstGeom>
        </p:spPr>
      </p:pic>
    </p:spTree>
    <p:extLst>
      <p:ext uri="{BB962C8B-B14F-4D97-AF65-F5344CB8AC3E}">
        <p14:creationId xmlns:p14="http://schemas.microsoft.com/office/powerpoint/2010/main" val="13067000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23937864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defRPr/>
            </a:pPr>
            <a:r>
              <a:rPr lang="en-US">
                <a:ea typeface="+mj-ea"/>
              </a:rPr>
              <a:t>Data Warehousing</a:t>
            </a:r>
          </a:p>
        </p:txBody>
      </p:sp>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0016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Tree>
    <p:extLst>
      <p:ext uri="{BB962C8B-B14F-4D97-AF65-F5344CB8AC3E}">
        <p14:creationId xmlns:p14="http://schemas.microsoft.com/office/powerpoint/2010/main" val="205449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8.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80427</TotalTime>
  <Words>7333</Words>
  <Application>Microsoft Office PowerPoint</Application>
  <PresentationFormat>On-screen Show (16:9)</PresentationFormat>
  <Paragraphs>793</Paragraphs>
  <Slides>104</Slides>
  <Notes>65</Notes>
  <HiddenSlides>5</HiddenSlides>
  <MMClips>0</MMClips>
  <ScaleCrop>false</ScaleCrop>
  <HeadingPairs>
    <vt:vector size="8" baseType="variant">
      <vt:variant>
        <vt:lpstr>Fonts Used</vt:lpstr>
      </vt:variant>
      <vt:variant>
        <vt:i4>14</vt:i4>
      </vt:variant>
      <vt:variant>
        <vt:lpstr>Theme</vt:lpstr>
      </vt:variant>
      <vt:variant>
        <vt:i4>8</vt:i4>
      </vt:variant>
      <vt:variant>
        <vt:lpstr>Embedded OLE Servers</vt:lpstr>
      </vt:variant>
      <vt:variant>
        <vt:i4>1</vt:i4>
      </vt:variant>
      <vt:variant>
        <vt:lpstr>Slide Titles</vt:lpstr>
      </vt:variant>
      <vt:variant>
        <vt:i4>104</vt:i4>
      </vt:variant>
    </vt:vector>
  </HeadingPairs>
  <TitlesOfParts>
    <vt:vector size="127" baseType="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Times New Roman</vt:lpstr>
      <vt:lpstr>Trebuchet MS</vt:lpstr>
      <vt:lpstr>Webdings</vt:lpstr>
      <vt:lpstr>Wingdings</vt:lpstr>
      <vt:lpstr>Office Theme</vt:lpstr>
      <vt:lpstr>Dell_16x9_Template</vt:lpstr>
      <vt:lpstr>3_Office Theme</vt:lpstr>
      <vt:lpstr>1_Office Theme</vt:lpstr>
      <vt:lpstr>5_db-5-grey</vt:lpstr>
      <vt:lpstr>2_Office Theme</vt:lpstr>
      <vt:lpstr>1_db</vt:lpstr>
      <vt:lpstr>2_db-5-grey</vt:lpstr>
      <vt:lpstr>Equation</vt:lpstr>
      <vt:lpstr>PowerPoint Presentation</vt:lpstr>
      <vt:lpstr>PowerPoint Presentation</vt:lpstr>
      <vt:lpstr>Contents</vt:lpstr>
      <vt:lpstr>PowerPoint Presentation</vt:lpstr>
      <vt:lpstr>Types of Database Application  </vt:lpstr>
      <vt:lpstr>Homework 3A – Laying the Foundation</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PowerPoint Presentation</vt:lpstr>
      <vt:lpstr>Query Compilation</vt:lpstr>
      <vt:lpstr>Parsing and Execution</vt:lpstr>
      <vt:lpstr>Query Processing Overview</vt:lpstr>
      <vt:lpstr>PowerPoint Presentation</vt:lpstr>
      <vt:lpstr>Chapter 15:  Query Processing</vt:lpstr>
      <vt:lpstr>Basic Steps in Query Processing</vt:lpstr>
      <vt:lpstr>Basic Steps in Query Processing (Cont.)</vt:lpstr>
      <vt:lpstr>Basic Steps in Query Processing: Optimization</vt:lpstr>
      <vt:lpstr>Basic Steps: Optimization (Cont.)</vt:lpstr>
      <vt:lpstr>Measures of Query Cost</vt:lpstr>
      <vt:lpstr>Measures of Query Cost</vt:lpstr>
      <vt:lpstr>Measures of Query Cost (Cont.)</vt:lpstr>
      <vt:lpstr>Join Operation</vt:lpstr>
      <vt:lpstr>Nested-Loop Join</vt:lpstr>
      <vt:lpstr>Indexed Nested-Loop Join</vt:lpstr>
      <vt:lpstr>Merge-Join</vt:lpstr>
      <vt:lpstr>Merge-Join (Cont.)</vt:lpstr>
      <vt:lpstr>Hash-Join</vt:lpstr>
      <vt:lpstr>Hash-Join (Cont.)</vt:lpstr>
      <vt:lpstr>Hash-Join (Cont.)</vt:lpstr>
      <vt:lpstr>Hash-Join Algorithm</vt:lpstr>
      <vt:lpstr>Hash-Join algorithm (Cont.)</vt:lpstr>
      <vt:lpstr>Other Operations</vt:lpstr>
      <vt:lpstr>Other Operations : Aggregation</vt:lpstr>
      <vt:lpstr>Evaluation of Expressions</vt:lpstr>
      <vt:lpstr>Materialization</vt:lpstr>
      <vt:lpstr>Materialization (Cont.)</vt:lpstr>
      <vt:lpstr>Pipelining</vt:lpstr>
      <vt:lpstr>Pipelining (Cont.)</vt:lpstr>
      <vt:lpstr>Pipelining (Cont.)</vt:lpstr>
      <vt:lpstr>PowerPoint Presentation</vt:lpstr>
      <vt:lpstr>PowerPoint Presentation</vt:lpstr>
      <vt:lpstr>Features of Good Relational Designs</vt:lpstr>
      <vt:lpstr>Evil’s of Redundancy</vt:lpstr>
      <vt:lpstr>A Combined Schema Without Repetition</vt:lpstr>
      <vt:lpstr>Decomposition</vt:lpstr>
      <vt:lpstr>A Lossy Decomposition</vt:lpstr>
      <vt:lpstr>Lossless Decomposition</vt:lpstr>
      <vt:lpstr>Example of Lossless Decomposition </vt:lpstr>
      <vt:lpstr>Wide Flat Tables</vt:lpstr>
      <vt:lpstr>Normalization Theory</vt:lpstr>
      <vt:lpstr>PowerPoint Presentation</vt:lpstr>
      <vt:lpstr>Data Modeling Concepts and REST</vt:lpstr>
      <vt:lpstr>REST and Resources</vt:lpstr>
      <vt:lpstr>URLs</vt:lpstr>
      <vt:lpstr>URL Mappings</vt:lpstr>
      <vt:lpstr>Simplistic, Conceptual Mapping (Examples)</vt:lpstr>
      <vt:lpstr>PUT, DELETE, UPDATE</vt:lpstr>
      <vt:lpstr>Simplistic, Conceptual Mapping (Examples)</vt:lpstr>
      <vt:lpstr>SOLID (SW) Design Principle</vt:lpstr>
      <vt:lpstr>PowerPoint Presentation</vt:lpstr>
      <vt:lpstr>Target Application/Project(s) – Reminder</vt:lpstr>
      <vt:lpstr>Target Application/Project – Reminder (Lecture 1)</vt:lpstr>
      <vt:lpstr>PowerPoint Presentation</vt:lpstr>
      <vt:lpstr>Problem Statement – Modified (Lecture 1 Reminder)</vt:lpstr>
      <vt:lpstr>Web Application – Operational System</vt:lpstr>
      <vt:lpstr>User Story</vt:lpstr>
      <vt:lpstr>Simple Example – A Resource</vt:lpstr>
      <vt:lpstr>CRUD (https://en.wikipedia.org/wiki/Create,_read,_update_and_delete)</vt:lpstr>
      <vt:lpstr>REST API Definition</vt:lpstr>
      <vt:lpstr>PowerPoint Presentation</vt:lpstr>
      <vt:lpstr>Analysis System – Fantasy Baseball Concept</vt:lpstr>
      <vt:lpstr>Enterprise Information Integration</vt:lpstr>
      <vt:lpstr>Data Warehouse and Data Lake</vt:lpstr>
      <vt:lpstr>Data Warehousing</vt:lpstr>
      <vt:lpstr>Overview (Cont.)</vt:lpstr>
      <vt:lpstr>ETL Concepts</vt:lpstr>
      <vt:lpstr>MapReduce</vt:lpstr>
      <vt:lpstr>Algebraic Operations</vt:lpstr>
      <vt:lpstr>Spark</vt:lpstr>
      <vt:lpstr>Mapping to HW3a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608</cp:revision>
  <cp:lastPrinted>2021-09-23T10:10:07Z</cp:lastPrinted>
  <dcterms:created xsi:type="dcterms:W3CDTF">2010-04-12T23:12:02Z</dcterms:created>
  <dcterms:modified xsi:type="dcterms:W3CDTF">2021-11-18T17:01:19Z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